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1"/>
  </p:notesMasterIdLst>
  <p:sldIdLst>
    <p:sldId id="269" r:id="rId5"/>
    <p:sldId id="257" r:id="rId6"/>
    <p:sldId id="258" r:id="rId7"/>
    <p:sldId id="260" r:id="rId8"/>
    <p:sldId id="262" r:id="rId9"/>
    <p:sldId id="263" r:id="rId10"/>
    <p:sldId id="264" r:id="rId11"/>
    <p:sldId id="266" r:id="rId12"/>
    <p:sldId id="267" r:id="rId13"/>
    <p:sldId id="259" r:id="rId14"/>
    <p:sldId id="271" r:id="rId15"/>
    <p:sldId id="272" r:id="rId16"/>
    <p:sldId id="275" r:id="rId17"/>
    <p:sldId id="274" r:id="rId18"/>
    <p:sldId id="273" r:id="rId19"/>
    <p:sldId id="270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2C5"/>
    <a:srgbClr val="66307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C2C60-6B2A-10F4-C634-005D92ACC672}" v="71" dt="2025-01-07T10:47:0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EF01-7E5B-4601-8CA6-7412F04467A4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10DE-012A-4870-80C0-179662AF43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9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Antwoord c is </a:t>
            </a:r>
            <a:r>
              <a:rPr lang="en-US" dirty="0" err="1">
                <a:ea typeface="Calibri"/>
                <a:cs typeface="Calibri"/>
              </a:rPr>
              <a:t>altijd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verplicht</a:t>
            </a:r>
            <a:r>
              <a:rPr lang="en-US" dirty="0">
                <a:ea typeface="Calibri"/>
                <a:cs typeface="Calibri"/>
              </a:rPr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684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ABVV is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vakbond</a:t>
            </a:r>
            <a:r>
              <a:rPr lang="en-US" dirty="0">
                <a:ea typeface="Calibri"/>
                <a:cs typeface="Calibri"/>
              </a:rPr>
              <a:t>, de </a:t>
            </a:r>
            <a:r>
              <a:rPr lang="en-US" dirty="0" err="1">
                <a:ea typeface="Calibri"/>
                <a:cs typeface="Calibri"/>
              </a:rPr>
              <a:t>ziekteuitkering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wordt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betaald</a:t>
            </a:r>
            <a:r>
              <a:rPr lang="en-US" dirty="0">
                <a:ea typeface="Calibri"/>
                <a:cs typeface="Calibri"/>
              </a:rPr>
              <a:t> door de </a:t>
            </a:r>
            <a:r>
              <a:rPr lang="en-US" dirty="0" err="1">
                <a:ea typeface="Calibri"/>
                <a:cs typeface="Calibri"/>
              </a:rPr>
              <a:t>mutualiteit</a:t>
            </a:r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09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8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8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5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88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1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88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05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8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22198" y="5124617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/>
          </a:p>
        </p:txBody>
      </p:sp>
      <p:sp>
        <p:nvSpPr>
          <p:cNvPr id="4" name="Freeform 4"/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6" name="Group 6"/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6" name="Afbeelding 35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19CA58A4-5EE4-FF9D-B34B-13EF6A21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10297582" y="2562309"/>
            <a:ext cx="1502835" cy="1788244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52507414-8059-E42A-CD61-4055AEB16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802" y="97972"/>
            <a:ext cx="2037915" cy="218802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D64891-154D-5F56-6A1C-9EBDD3107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5935" y="4902200"/>
            <a:ext cx="2090065" cy="1567548"/>
          </a:xfrm>
          <a:prstGeom prst="rect">
            <a:avLst/>
          </a:prstGeom>
        </p:spPr>
      </p:pic>
      <p:pic>
        <p:nvPicPr>
          <p:cNvPr id="46" name="Afbeelding 45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8102A4F2-1445-9821-E3DB-0254992854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2" b="1"/>
          <a:stretch/>
        </p:blipFill>
        <p:spPr>
          <a:xfrm>
            <a:off x="10161299" y="0"/>
            <a:ext cx="1894418" cy="2067573"/>
          </a:xfrm>
          <a:prstGeom prst="rect">
            <a:avLst/>
          </a:prstGeom>
        </p:spPr>
      </p:pic>
      <p:pic>
        <p:nvPicPr>
          <p:cNvPr id="23" name="Afbeelding 2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5A8B9F0B-815F-7647-BA89-BB071D9C65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2325414"/>
            <a:ext cx="4547616" cy="133502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2168136" y="3651320"/>
            <a:ext cx="3209216" cy="747673"/>
          </a:xfrm>
          <a:custGeom>
            <a:avLst/>
            <a:gdLst/>
            <a:ahLst/>
            <a:cxnLst/>
            <a:rect l="l" t="t" r="r" b="b"/>
            <a:pathLst>
              <a:path w="2312105" h="295377">
                <a:moveTo>
                  <a:pt x="0" y="0"/>
                </a:moveTo>
                <a:lnTo>
                  <a:pt x="2312105" y="0"/>
                </a:lnTo>
                <a:lnTo>
                  <a:pt x="2312105" y="295377"/>
                </a:lnTo>
                <a:lnTo>
                  <a:pt x="0" y="295377"/>
                </a:lnTo>
                <a:close/>
              </a:path>
            </a:pathLst>
          </a:custGeom>
          <a:solidFill>
            <a:srgbClr val="66307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3902C0A-9EA5-E39D-CD11-F2AD2489306C}"/>
              </a:ext>
            </a:extLst>
          </p:cNvPr>
          <p:cNvSpPr txBox="1"/>
          <p:nvPr/>
        </p:nvSpPr>
        <p:spPr>
          <a:xfrm>
            <a:off x="2217584" y="3625046"/>
            <a:ext cx="3209216" cy="800219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INKOMEN</a:t>
            </a:r>
          </a:p>
        </p:txBody>
      </p:sp>
    </p:spTree>
    <p:extLst>
      <p:ext uri="{BB962C8B-B14F-4D97-AF65-F5344CB8AC3E}">
        <p14:creationId xmlns:p14="http://schemas.microsoft.com/office/powerpoint/2010/main" val="288053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050" y="2553069"/>
            <a:ext cx="8686800" cy="1325563"/>
          </a:xfrm>
        </p:spPr>
        <p:txBody>
          <a:bodyPr/>
          <a:lstStyle/>
          <a:p>
            <a:r>
              <a:rPr lang="nl-BE" dirty="0">
                <a:solidFill>
                  <a:srgbClr val="FF0066"/>
                </a:solidFill>
                <a:latin typeface="Bahnschrift SemiBold SemiConden"/>
              </a:rPr>
              <a:t>Had jij alles juist? </a:t>
            </a:r>
            <a:endParaRPr lang="nl-BE" dirty="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7F86037-5B8F-0F93-84E9-5DAC6CFA07C5}"/>
              </a:ext>
            </a:extLst>
          </p:cNvPr>
          <p:cNvSpPr/>
          <p:nvPr/>
        </p:nvSpPr>
        <p:spPr>
          <a:xfrm>
            <a:off x="2502198" y="5115377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1DC7A57-EB44-735A-EE78-4DC8A21BB238}"/>
              </a:ext>
            </a:extLst>
          </p:cNvPr>
          <p:cNvSpPr/>
          <p:nvPr/>
        </p:nvSpPr>
        <p:spPr>
          <a:xfrm>
            <a:off x="2286000" y="-92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8707EB14-227D-5FA1-B68F-8CCFADAEFAE3}"/>
              </a:ext>
            </a:extLst>
          </p:cNvPr>
          <p:cNvGrpSpPr/>
          <p:nvPr/>
        </p:nvGrpSpPr>
        <p:grpSpPr>
          <a:xfrm>
            <a:off x="2286000" y="227676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50E79EA-2CC0-65C4-1611-F71BC6E78B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5678A95-2E1F-A2F1-8F50-86EAF7670B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8145B9F7-7EE1-F78F-2A01-5CA456C1A4EA}"/>
              </a:ext>
            </a:extLst>
          </p:cNvPr>
          <p:cNvGrpSpPr/>
          <p:nvPr/>
        </p:nvGrpSpPr>
        <p:grpSpPr>
          <a:xfrm>
            <a:off x="0" y="-924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EB99A5D-1E21-AD65-C03B-0ED7F97A93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3FB55E68-BD56-0B5A-B038-43A40E62EB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ABA28479-4B9D-DA80-0A08-48A0FC29C761}"/>
              </a:ext>
            </a:extLst>
          </p:cNvPr>
          <p:cNvGrpSpPr/>
          <p:nvPr/>
        </p:nvGrpSpPr>
        <p:grpSpPr>
          <a:xfrm>
            <a:off x="0" y="4562760"/>
            <a:ext cx="2286000" cy="2286000"/>
            <a:chOff x="0" y="0"/>
            <a:chExt cx="812800" cy="812800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DD24505-E679-EF00-7288-3E1F5562E3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07B412B5-2847-F7ED-44C0-5818CB1AEDB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327563BF-D50E-2464-CDCB-8667AF11C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2677582" y="2553069"/>
            <a:ext cx="1502835" cy="17882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DC5C66D-DFE8-68CA-94C5-4E57A753E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02" y="88732"/>
            <a:ext cx="2037915" cy="218802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F81DF3A-8F47-69F3-4B5C-E4C96EC75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35" y="4892960"/>
            <a:ext cx="2090065" cy="1567548"/>
          </a:xfrm>
          <a:prstGeom prst="rect">
            <a:avLst/>
          </a:prstGeom>
        </p:spPr>
      </p:pic>
      <p:pic>
        <p:nvPicPr>
          <p:cNvPr id="24" name="Afbeelding 23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0C7E5C6B-3ADD-FB38-3BDC-9670F59E4E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2" b="1"/>
          <a:stretch/>
        </p:blipFill>
        <p:spPr>
          <a:xfrm>
            <a:off x="2541299" y="-9240"/>
            <a:ext cx="1894418" cy="20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0A7FE-589E-94FD-DEE1-B1BF9570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C0966-14E4-B669-05DD-0F95672E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hnschrift SemiBold SemiConden"/>
              </a:rPr>
              <a:t>Een leefloon krijg je ... 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D0499-AB4F-006B-8E89-72748F04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70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/>
                <a:ea typeface="+mj-ea"/>
                <a:cs typeface="+mj-cs"/>
              </a:rPr>
              <a:t>A) … altijd, iedereen krijgt het</a:t>
            </a:r>
            <a:endParaRPr lang="nl-NL" sz="3200" dirty="0"/>
          </a:p>
          <a:p>
            <a:pPr marL="0" indent="0">
              <a:buNone/>
            </a:pPr>
            <a:r>
              <a:rPr lang="nl-BE" sz="3200" dirty="0">
                <a:latin typeface="Bahnschrift SemiBold SemiConden"/>
                <a:ea typeface="+mj-ea"/>
                <a:cs typeface="+mj-cs"/>
              </a:rPr>
              <a:t>B) … als je jonger bent dan 18 jaar</a:t>
            </a:r>
            <a:endParaRPr lang="nl-BE" sz="3200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C) … als je alle andere rechten op sociale uitkering hebt gebruikt</a:t>
            </a:r>
          </a:p>
          <a:p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F33FEF-5418-4B43-617B-073D70697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93A92C8F-3151-E472-D3BD-195CC18B464A}"/>
              </a:ext>
            </a:extLst>
          </p:cNvPr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21B6C92-5E6A-E9D8-4802-3662EBFF0416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9A11005-23D7-7AB5-D1BA-26A4E89878BF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28FD9A1-4765-585B-C7DD-604685AFAC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28D50F2-7E5D-E4C5-E319-CEA2DF9BC08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E95F3207-21BA-998E-DED9-D10557216D1A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4A7038-B33A-C5E7-F19E-ADC922AD65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45E935CA-2289-50D5-B02B-1853EBFC37E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4" name="Afbeelding 33" descr="Afbeelding met logo, Graphics, clipart, tekenfilm&#10;&#10;Automatisch gegenereerde beschrijving">
            <a:extLst>
              <a:ext uri="{FF2B5EF4-FFF2-40B4-BE49-F238E27FC236}">
                <a16:creationId xmlns:a16="http://schemas.microsoft.com/office/drawing/2014/main" id="{6B747C8D-22FB-5EB7-D9E3-38AE7DCB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14" y="386335"/>
            <a:ext cx="1981372" cy="1539373"/>
          </a:xfrm>
          <a:prstGeom prst="rect">
            <a:avLst/>
          </a:prstGeom>
        </p:spPr>
      </p:pic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2C390EFD-F12C-8E80-2724-B56273ADE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381E6-AC19-157F-DC95-7D24C3AE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580B4-3A09-B2E5-A3A5-CDACAB7C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437"/>
            <a:ext cx="6752671" cy="1325563"/>
          </a:xfrm>
        </p:spPr>
        <p:txBody>
          <a:bodyPr>
            <a:no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Wat is GEEN voorwaarde om een werkloosheidsuitkering te krijgen.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F1B247E-8137-525F-79A5-7090187E5B97}"/>
              </a:ext>
            </a:extLst>
          </p:cNvPr>
          <p:cNvSpPr txBox="1">
            <a:spLocks/>
          </p:cNvSpPr>
          <p:nvPr/>
        </p:nvSpPr>
        <p:spPr>
          <a:xfrm>
            <a:off x="838200" y="2962921"/>
            <a:ext cx="697229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3200" dirty="0">
                <a:latin typeface="Bahnschrift SemiBold SemiConden"/>
              </a:rPr>
              <a:t>A) aangesloten zijn bij de vakbond</a:t>
            </a:r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/>
              </a:rPr>
              <a:t>B) ontslaan worden door een werkgever</a:t>
            </a:r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/>
              </a:rPr>
              <a:t>C) aangesloten zijn bij een mutualiteit</a:t>
            </a:r>
            <a:endParaRPr lang="nl-BE" sz="3200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A8D02117-5DE1-7F51-194B-9120F1B9A467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53287D8E-68A8-FD98-855F-955CBC1BC4D4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D453669-5708-8C48-D164-5E38A6BA66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846E95D8-2F29-BF97-FB44-1400583B965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6B029ABF-D22A-C316-B45A-2D3590C5C5E3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1473EF4-E0D6-57B3-A400-C32879700E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B1071E81-9DDE-48F6-C3ED-81CB4C8D54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Afbeelding 21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B9B819F5-89D7-677F-CAC7-0BDED4C4C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4DB6598-87FF-0EF4-8044-2CCDD31904A3}"/>
              </a:ext>
            </a:extLst>
          </p:cNvPr>
          <p:cNvSpPr txBox="1">
            <a:spLocks/>
          </p:cNvSpPr>
          <p:nvPr/>
        </p:nvSpPr>
        <p:spPr>
          <a:xfrm>
            <a:off x="838200" y="4615044"/>
            <a:ext cx="2957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13" name="Afbeelding 12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468AB5E2-1B53-7918-BA50-DCE08F6BB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1" y="2698290"/>
            <a:ext cx="2162619" cy="15970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C8067F-DF82-0D10-8B43-3DA673A06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A1B9-C537-5CC5-3BEA-5D76D4141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EF656-5D3F-E8AF-AAC2-7ECB7E8B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592"/>
            <a:ext cx="6854072" cy="1842563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Wat is de verzamelnaam voor onderstaande zaken: </a:t>
            </a:r>
            <a:br>
              <a:rPr lang="nl-BE" dirty="0">
                <a:latin typeface="Bahnschrift SemiBold SemiConden" panose="020B0502040204020203" pitchFamily="34" charset="0"/>
              </a:rPr>
            </a:br>
            <a:r>
              <a:rPr lang="nl-BE" dirty="0">
                <a:latin typeface="Bahnschrift SemiBold SemiConden" panose="020B0502040204020203" pitchFamily="34" charset="0"/>
              </a:rPr>
              <a:t>bedrijfswagen – maaltijdcheques – telefoon van het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1721F8-9E75-0F30-9200-7F11AE25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5053"/>
            <a:ext cx="8445500" cy="3586434"/>
          </a:xfrm>
        </p:spPr>
        <p:txBody>
          <a:bodyPr>
            <a:noAutofit/>
          </a:bodyPr>
          <a:lstStyle/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A) Premies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Extralegale voordelen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C) Groeipakket</a:t>
            </a:r>
          </a:p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Antwoord B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1511B5-5F5C-3109-450D-D91C82E8E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A7A1A2B0-E8A3-098E-3653-6ADBDA8E2682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834F2428-5155-EA8F-62C3-86C4741861A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148B304-CDB8-868E-F5E8-1AA32D7BC3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7F5F776F-7FE1-B108-BAF4-F91DF7B4EF8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22C37B8A-675B-1A21-4CC7-0913462C7A0B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3150FC-0570-64FD-429D-254BDBCB11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3DA5EA42-A3B8-B413-FE69-F36E49741FD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9" name="Afbeelding 18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9E141F9C-2D06-4D35-A056-23D3DEE03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13" y="206472"/>
            <a:ext cx="2068573" cy="2217798"/>
          </a:xfrm>
          <a:prstGeom prst="rect">
            <a:avLst/>
          </a:prstGeom>
        </p:spPr>
      </p:pic>
      <p:pic>
        <p:nvPicPr>
          <p:cNvPr id="39" name="Afbeelding 38" descr="Afbeelding met Graphics, tekenfilm, clipart, logo&#10;&#10;Automatisch gegenereerde beschrijving">
            <a:extLst>
              <a:ext uri="{FF2B5EF4-FFF2-40B4-BE49-F238E27FC236}">
                <a16:creationId xmlns:a16="http://schemas.microsoft.com/office/drawing/2014/main" id="{4EC53C78-C566-9203-475F-E8C55D381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8" y="2737898"/>
            <a:ext cx="2071274" cy="15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9C4FE-79C2-ED15-DE78-B341D6DC0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B830E-BA0E-87F5-29D0-FA57ED7B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18639"/>
            <a:ext cx="8709581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Wie kan de ziekte-uitkering NIET uitbetalen?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1ADB7-0870-7493-4B1B-C41389C6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555106"/>
            <a:ext cx="10515600" cy="417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</a:t>
            </a:r>
            <a:r>
              <a:rPr lang="nl-BE" sz="3200" dirty="0" err="1">
                <a:latin typeface="Bahnschrift SemiBold SemiConden" panose="020B0502040204020203" pitchFamily="34" charset="0"/>
                <a:ea typeface="+mj-ea"/>
                <a:cs typeface="+mj-cs"/>
              </a:rPr>
              <a:t>Partena</a:t>
            </a:r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</a:t>
            </a:r>
            <a:r>
              <a:rPr lang="nl-BE" sz="3200" dirty="0" err="1">
                <a:latin typeface="Bahnschrift SemiBold SemiConden" panose="020B0502040204020203" pitchFamily="34" charset="0"/>
                <a:ea typeface="+mj-ea"/>
                <a:cs typeface="+mj-cs"/>
              </a:rPr>
              <a:t>Solidaris</a:t>
            </a:r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C) CM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D) ABVV</a:t>
            </a:r>
          </a:p>
          <a:p>
            <a:pPr marL="0" indent="0">
              <a:buNone/>
            </a:pPr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D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1CA0389-8EFA-6960-8C1E-91FE2992B4F5}"/>
              </a:ext>
            </a:extLst>
          </p:cNvPr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2D3D73-D58C-C2B5-736F-85B723B3B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2" name="Freeform 4">
            <a:extLst>
              <a:ext uri="{FF2B5EF4-FFF2-40B4-BE49-F238E27FC236}">
                <a16:creationId xmlns:a16="http://schemas.microsoft.com/office/drawing/2014/main" id="{022B1604-858C-D7C2-DB62-F73A800D7A26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471C5DDE-36FD-E58B-81A3-EE7B4A04C628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E512EF7-E34E-533B-6B1A-E3ED927C8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46E1A812-BEF8-C052-94D0-E6A07BC321E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0E4FD85B-3330-D188-F535-FF289F5D3FB9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3626D58-21C2-A1F9-063D-1CA35A4BB1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9EB64F7-5BE1-CF0D-13A6-7CEAD61F0C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B91F589A-59AD-F4A0-B371-C792A7D02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88" y="2555106"/>
            <a:ext cx="1912424" cy="2050386"/>
          </a:xfrm>
          <a:prstGeom prst="rect">
            <a:avLst/>
          </a:prstGeom>
        </p:spPr>
      </p:pic>
      <p:pic>
        <p:nvPicPr>
          <p:cNvPr id="23" name="Afbeelding 22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108499D7-48E6-CDDE-3231-9F189F1EE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14" y="5053227"/>
            <a:ext cx="1981372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7E88C-2F78-E101-BFC8-75FD2D60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250DA-D5D8-BD39-00C1-496DFF60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18639"/>
            <a:ext cx="8709581" cy="1325563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Hoeveel bedraagt de werkloosheidsuitkering tijdens de eerste drie maanden?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318498-49B6-CDCA-E226-9F2ED1DD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55906"/>
            <a:ext cx="10515600" cy="4070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65% van je laatste netto loon 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65% van je laatste bruto loon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C) 60</a:t>
            </a:r>
            <a:r>
              <a:rPr lang="nl-BE" sz="3200" dirty="0">
                <a:latin typeface="Bahnschrift SemiBold SemiConden" panose="020B0502040204020203" pitchFamily="34" charset="0"/>
              </a:rPr>
              <a:t>% van je laatste netto loon 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60% van je laatste bruto loon</a:t>
            </a:r>
          </a:p>
          <a:p>
            <a:pPr marL="0" indent="0">
              <a:buNone/>
            </a:pPr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B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756FBD9-66E5-5C0A-61C3-47FD32D78E63}"/>
              </a:ext>
            </a:extLst>
          </p:cNvPr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CA88BB-EEAF-6A48-32F2-439FFC263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2" name="Freeform 4">
            <a:extLst>
              <a:ext uri="{FF2B5EF4-FFF2-40B4-BE49-F238E27FC236}">
                <a16:creationId xmlns:a16="http://schemas.microsoft.com/office/drawing/2014/main" id="{40CA581C-9C59-9895-EA5B-65C1391AC329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5F0DB460-3793-83A8-9ED7-FA222271C006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7A1FFC2-A0B3-544D-7A91-90A4A415AD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20B56ECA-EA8C-2765-A84F-1575C3E6D44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41662DB1-1038-8012-05F1-8F9C5B505C41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383A76D-6816-25ED-925F-B15B509594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ADD15C11-0461-411D-5FA7-502C3718234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D8BD9DF0-0DA5-77A0-2777-EBBF70F61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88" y="2555106"/>
            <a:ext cx="1912424" cy="2050386"/>
          </a:xfrm>
          <a:prstGeom prst="rect">
            <a:avLst/>
          </a:prstGeom>
        </p:spPr>
      </p:pic>
      <p:pic>
        <p:nvPicPr>
          <p:cNvPr id="4" name="Afbeelding 3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2A8D51E0-B492-65C5-F998-3838AE182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90" y="4916494"/>
            <a:ext cx="2162619" cy="15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6DF80-55C8-EB64-3A08-91A09309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51A32-735E-7A90-3582-65BD4D83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82" y="2553069"/>
            <a:ext cx="8686800" cy="1325563"/>
          </a:xfrm>
        </p:spPr>
        <p:txBody>
          <a:bodyPr/>
          <a:lstStyle/>
          <a:p>
            <a:r>
              <a:rPr lang="nl-BE" dirty="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Alles juist? Iets bijgeleerd? Top!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547BC60-36C1-98C2-4CE8-B1AE398350E1}"/>
              </a:ext>
            </a:extLst>
          </p:cNvPr>
          <p:cNvSpPr/>
          <p:nvPr/>
        </p:nvSpPr>
        <p:spPr>
          <a:xfrm>
            <a:off x="2502198" y="5115377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52318C6-48D6-0487-4950-BD13554AE82F}"/>
              </a:ext>
            </a:extLst>
          </p:cNvPr>
          <p:cNvSpPr/>
          <p:nvPr/>
        </p:nvSpPr>
        <p:spPr>
          <a:xfrm>
            <a:off x="2286000" y="-92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EAFF858E-8BD3-3DE1-5FA7-62EB6071F089}"/>
              </a:ext>
            </a:extLst>
          </p:cNvPr>
          <p:cNvGrpSpPr/>
          <p:nvPr/>
        </p:nvGrpSpPr>
        <p:grpSpPr>
          <a:xfrm>
            <a:off x="2286000" y="227676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0A67EAE-EF4C-79E0-55EB-177F7FBE0D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01E18812-1F65-07E6-2387-7B144D7579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813DC835-6E72-21EA-C31A-F7EE5BA7EBA8}"/>
              </a:ext>
            </a:extLst>
          </p:cNvPr>
          <p:cNvGrpSpPr/>
          <p:nvPr/>
        </p:nvGrpSpPr>
        <p:grpSpPr>
          <a:xfrm>
            <a:off x="0" y="-924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9BA0663-D251-2BC5-A5D4-222CA56A54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6E7175C0-9866-A7D6-10C8-F729CDCC2D8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7811F8C3-06B4-166A-C9C6-D4FBD4B4DE87}"/>
              </a:ext>
            </a:extLst>
          </p:cNvPr>
          <p:cNvGrpSpPr/>
          <p:nvPr/>
        </p:nvGrpSpPr>
        <p:grpSpPr>
          <a:xfrm>
            <a:off x="0" y="4562760"/>
            <a:ext cx="2286000" cy="2286000"/>
            <a:chOff x="0" y="0"/>
            <a:chExt cx="812800" cy="812800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E32A863-4053-7006-6913-B62AF40584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4D8325D7-E094-95CB-7D27-5E8057D9865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1D75D4AE-D323-7249-7B0B-DD36120DD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2677582" y="2553069"/>
            <a:ext cx="1502835" cy="17882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D7BA25C-F94D-5113-6054-2ECFBC2A4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02" y="88732"/>
            <a:ext cx="2037915" cy="218802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1C77CB8-41B4-C257-E609-3F87F3FD7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35" y="4892960"/>
            <a:ext cx="2090065" cy="1567548"/>
          </a:xfrm>
          <a:prstGeom prst="rect">
            <a:avLst/>
          </a:prstGeom>
        </p:spPr>
      </p:pic>
      <p:pic>
        <p:nvPicPr>
          <p:cNvPr id="24" name="Afbeelding 23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B24B1A15-7C78-2917-533B-1FBEA47106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2" b="1"/>
          <a:stretch/>
        </p:blipFill>
        <p:spPr>
          <a:xfrm>
            <a:off x="2541299" y="-9240"/>
            <a:ext cx="1894418" cy="20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hnschrift SemiBold SemiConden"/>
              </a:rPr>
              <a:t>Wie betaalt het leefloon? 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mutualiteit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vakbond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C) OCMW</a:t>
            </a:r>
          </a:p>
          <a:p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C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B867DF4A-4E20-2D9F-2F6C-7EE1318B218F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EEF2D132-A0EB-09DA-83F7-0CED1814AC25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08FC9FF-4228-57EB-C372-10FC7C66E4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D354BF2-9301-0C2B-38F4-C936341EC34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13EE3B48-8F3B-3570-90FD-96A0F102FB04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141B1C1-D998-9155-1AB1-ABC1C94AE1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ABA2C43-65D6-05E0-AC39-F7B61FE7493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4" name="Afbeelding 33" descr="Afbeelding met logo, Graphics, clipart, tekenfilm&#10;&#10;Automatisch gegenereerde beschrijving">
            <a:extLst>
              <a:ext uri="{FF2B5EF4-FFF2-40B4-BE49-F238E27FC236}">
                <a16:creationId xmlns:a16="http://schemas.microsoft.com/office/drawing/2014/main" id="{EF4FC99B-65E8-6167-EBCD-D20A2EC3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14" y="386335"/>
            <a:ext cx="1981372" cy="1539373"/>
          </a:xfrm>
          <a:prstGeom prst="rect">
            <a:avLst/>
          </a:prstGeom>
        </p:spPr>
      </p:pic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DC0A0056-CCE0-44A3-C756-AE7DDE294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50540"/>
            <a:ext cx="8523928" cy="1529556"/>
          </a:xfrm>
        </p:spPr>
        <p:txBody>
          <a:bodyPr/>
          <a:lstStyle/>
          <a:p>
            <a:r>
              <a:rPr lang="nl-BE" dirty="0">
                <a:latin typeface="Bahnschrift SemiBold SemiConden" panose="020B0502040204020203" pitchFamily="34" charset="0"/>
              </a:rPr>
              <a:t>Stel je komt een werkongeval tegen. Welke uitkering kan je krijgen?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60195"/>
            <a:ext cx="8445500" cy="4351338"/>
          </a:xfrm>
        </p:spPr>
        <p:txBody>
          <a:bodyPr>
            <a:normAutofit/>
          </a:bodyPr>
          <a:lstStyle/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A) ziekte-uitkering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werkloosheidsuitkering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C) de werkgever betaalt je loon verder</a:t>
            </a:r>
          </a:p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78B8AF-BC36-1CE4-2C5B-F306222E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2" name="Freeform 4">
            <a:extLst>
              <a:ext uri="{FF2B5EF4-FFF2-40B4-BE49-F238E27FC236}">
                <a16:creationId xmlns:a16="http://schemas.microsoft.com/office/drawing/2014/main" id="{731D9A17-5F69-2B79-DFB0-E43EEA707740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05ABAA46-41D8-78C5-D66F-D9B2682B720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B138ABE-D98A-1613-4475-E7B4D6EBB5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98F4D4A-8185-DFAF-1A67-4122777F16B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3F72BA65-5258-9568-ACA1-204A181C324C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10E5CD-8EFE-050A-4D9E-A433094C73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64802CBE-68A5-38F4-8E0F-AB3B88BC344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0" name="Afbeelding 19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B14ED989-FA48-6A13-EB0B-4A999B10E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47" y="2489791"/>
            <a:ext cx="2193105" cy="2150103"/>
          </a:xfrm>
          <a:prstGeom prst="rect">
            <a:avLst/>
          </a:prstGeom>
        </p:spPr>
      </p:pic>
      <p:pic>
        <p:nvPicPr>
          <p:cNvPr id="23" name="Afbeelding 22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B69F1DC0-4A53-B9D9-687C-C491CDE5E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29" y="183023"/>
            <a:ext cx="2056542" cy="22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0107"/>
            <a:ext cx="5590880" cy="1325563"/>
          </a:xfrm>
        </p:spPr>
        <p:txBody>
          <a:bodyPr>
            <a:no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Je wordt ontslagen.</a:t>
            </a:r>
            <a:br>
              <a:rPr lang="nl-BE" dirty="0">
                <a:latin typeface="Bahnschrift SemiBold SemiConden" panose="020B0502040204020203" pitchFamily="34" charset="0"/>
              </a:rPr>
            </a:br>
            <a:r>
              <a:rPr lang="nl-BE" dirty="0">
                <a:latin typeface="Bahnschrift SemiBold SemiConden" panose="020B0502040204020203" pitchFamily="34" charset="0"/>
              </a:rPr>
              <a:t>Wie betaalt je uitkering? 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2410471"/>
            <a:ext cx="4178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A) vakbond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werkgever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C) mutualiteit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B2D3163F-39F1-F154-5B32-C6F5846AC6B3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B0CAA3A-74B2-DB59-3DBA-86F2236C2174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E8F013A-B6A1-DDFE-A75A-199508DF91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ED014F0-F2A1-1965-7589-C6A0804B43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05A63288-E167-3161-567B-D6D63D19083D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5837F4E-E306-42C7-1DEA-3CF06128EC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E91C718-D29D-1EB6-9B3A-D70A6093C54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Afbeelding 21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00DCE932-F8FD-4A74-3B6B-09C75F81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4269549"/>
            <a:ext cx="2957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13" name="Afbeelding 12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81D63712-D927-800B-E6FA-F35E20E1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1" y="2698290"/>
            <a:ext cx="2162619" cy="15970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BF7404-4965-D624-BE81-DC15E2D6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8475482" cy="1325563"/>
          </a:xfrm>
        </p:spPr>
        <p:txBody>
          <a:bodyPr/>
          <a:lstStyle/>
          <a:p>
            <a:r>
              <a:rPr lang="nl-BE" dirty="0">
                <a:latin typeface="Bahnschrift SemiBold SemiConden" panose="020B0502040204020203" pitchFamily="34" charset="0"/>
              </a:rPr>
              <a:t>Het brutoloon is het loon dat je maandelijks op je rekening ontvangt?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93155"/>
            <a:ext cx="10515600" cy="378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juist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fout</a:t>
            </a:r>
          </a:p>
          <a:p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B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B615B2-D508-942A-0D25-FA15A1A67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13FAAD42-FFCF-B74B-60D9-AEF7A04B161C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A9DEE91-DBA1-0DC6-1C37-311B751A06BB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A1EB848-55C5-0A0A-78C4-82360E46E5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53E7FD3-60FB-3536-AE2E-5CC6394BAC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62DFAAA-AA75-2682-39B5-DA5F7805D75D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CD1C9D7-5426-646A-0663-78D0C67BF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DE6EDDDB-BF60-F106-2409-937923CC111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90424C73-2B43-C13D-2113-D0D94641B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pic>
        <p:nvPicPr>
          <p:cNvPr id="24" name="Afbeelding 23" descr="Afbeelding met Graphics, tekenfilm, clipart, logo&#10;&#10;Automatisch gegenereerde beschrijving">
            <a:extLst>
              <a:ext uri="{FF2B5EF4-FFF2-40B4-BE49-F238E27FC236}">
                <a16:creationId xmlns:a16="http://schemas.microsoft.com/office/drawing/2014/main" id="{090F2799-67A1-EE2F-DD78-C16582B32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8" y="2737898"/>
            <a:ext cx="2071274" cy="15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519" y="767410"/>
            <a:ext cx="6556167" cy="1529556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Als je werkloos wordt moet je kunnen bewijzen aan de RVA dat je op zoek bent naar werk?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519" y="2296966"/>
            <a:ext cx="8445500" cy="4351338"/>
          </a:xfrm>
        </p:spPr>
        <p:txBody>
          <a:bodyPr>
            <a:normAutofit/>
          </a:bodyPr>
          <a:lstStyle/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A) juist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fout</a:t>
            </a:r>
          </a:p>
          <a:p>
            <a:pPr marL="0" indent="0">
              <a:buNone/>
            </a:pPr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0DB3C2-547A-A933-4363-7A4F70FE1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3E6BBF4F-AA7D-DFFE-F3BA-6C6F62880B0E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EEB0B049-A2FF-C96C-D5D5-A7D497AB65FC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4DA546-881E-0D7C-34AB-B71ACC2BDE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D6D6BBB-3FD6-F2E1-EF9D-D0133C8A6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977967A5-258A-18EA-BEBA-35FA1302A969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230823E-F1E5-7C5C-4553-645B41C659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D0A0786-8D73-7A1B-D81F-0BCA6607EA2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4A785517-9032-1337-352B-ECCA43FF4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818639"/>
            <a:ext cx="8709581" cy="1325563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Als je een ziekte-uitkering hebt moet je naar de adviserend geneesheer (controlearts) gaan?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0" y="2931736"/>
            <a:ext cx="10515600" cy="379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juist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fout</a:t>
            </a:r>
          </a:p>
          <a:p>
            <a:pPr marL="0" indent="0">
              <a:buNone/>
            </a:pPr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A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4581FB-C8DC-F3E8-B5CB-AEF6BDF58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2" name="Freeform 4">
            <a:extLst>
              <a:ext uri="{FF2B5EF4-FFF2-40B4-BE49-F238E27FC236}">
                <a16:creationId xmlns:a16="http://schemas.microsoft.com/office/drawing/2014/main" id="{9654C52F-DF06-4C17-F9FD-25470DE4B063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6E5C580B-1BED-6046-3876-377B0F9BB936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6E6AF76-2146-9E37-E4EF-8E87D37BE8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20FF7381-0675-251E-F756-AF031BA011D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DBB60794-DF65-7287-4F01-5497033897E1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57710BA-13CE-EB74-E107-AAF6EBF843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06001349-1CF8-41F9-1199-5F95829FFD8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508604FD-8BCD-23F1-9445-8E075FDDC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88" y="2555106"/>
            <a:ext cx="1912424" cy="2050386"/>
          </a:xfrm>
          <a:prstGeom prst="rect">
            <a:avLst/>
          </a:prstGeom>
        </p:spPr>
      </p:pic>
      <p:pic>
        <p:nvPicPr>
          <p:cNvPr id="23" name="Afbeelding 22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E14F1C88-4CC8-1769-5A35-767F10981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14" y="5053227"/>
            <a:ext cx="1981372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874174"/>
            <a:ext cx="8775569" cy="1325563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Bahnschrift SemiBold SemiConden"/>
              </a:rPr>
              <a:t>Als je een werkloosheidsuitkering krijgt dan daalt je uitkering vanaf de vierde maand? 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0" y="28696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A) juist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B) fout</a:t>
            </a:r>
          </a:p>
          <a:p>
            <a:endParaRPr lang="nl-BE" sz="32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  <a:ea typeface="+mj-ea"/>
                <a:cs typeface="+mj-cs"/>
              </a:rPr>
              <a:t>Antwoord A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42054FA-598E-B935-89F0-7D3352F03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22" name="Freeform 4">
            <a:extLst>
              <a:ext uri="{FF2B5EF4-FFF2-40B4-BE49-F238E27FC236}">
                <a16:creationId xmlns:a16="http://schemas.microsoft.com/office/drawing/2014/main" id="{EE5830E8-3C4E-DC67-4F62-250AF5652E67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1955D432-739B-2722-DB7F-C3AE7144D375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AF33BDA-7FFA-1D79-9243-12D244641B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EDB10775-8DCC-B94E-9C9A-DA16C2AB463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BB68A6A9-9AD8-0C07-2637-586E9E468CDA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E570DCA-2B80-5257-9198-03D2320592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BC75CED4-6DBA-70BC-16C3-B856937BCEC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1" name="Afbeelding 30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0C7765B7-7BC4-C7ED-EC3B-32EBD7C0B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15" y="200776"/>
            <a:ext cx="1577477" cy="2019475"/>
          </a:xfrm>
          <a:prstGeom prst="rect">
            <a:avLst/>
          </a:prstGeom>
        </p:spPr>
      </p:pic>
      <p:pic>
        <p:nvPicPr>
          <p:cNvPr id="41" name="Afbeelding 40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38C58F3E-3BEE-6C22-920A-8214F1587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21" y="4913046"/>
            <a:ext cx="2171958" cy="16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0593"/>
            <a:ext cx="6854072" cy="1529556"/>
          </a:xfrm>
        </p:spPr>
        <p:txBody>
          <a:bodyPr>
            <a:norm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Als je in loondienst werkt moet je belastingen betalen?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80149"/>
            <a:ext cx="8445500" cy="4351338"/>
          </a:xfrm>
        </p:spPr>
        <p:txBody>
          <a:bodyPr>
            <a:normAutofit/>
          </a:bodyPr>
          <a:lstStyle/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A) juist</a:t>
            </a: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B) fout</a:t>
            </a:r>
          </a:p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endParaRPr lang="nl-BE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1BC603-B4EB-C45C-0FA6-8015C2A41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2BD787DF-D679-6C6B-A959-619A055CEFF0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EB92F55B-5894-18B4-D08F-0481E0F6A5ED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26E7C2F-FE36-35BE-1441-F2BFE5082F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3B84E19-1625-2AB0-2936-CE06F343B44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B1C22D1B-7749-B909-4BB5-6359D4939ACF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C8E666-B757-3760-7EFF-361922CBD5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83DD3D7-F9E1-081F-4D8B-99EC47B6490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9" name="Afbeelding 18" descr="Afbeelding met Graphics, tekenfilm, clipart, schermopname&#10;&#10;Automatisch gegenereerde beschrijving">
            <a:extLst>
              <a:ext uri="{FF2B5EF4-FFF2-40B4-BE49-F238E27FC236}">
                <a16:creationId xmlns:a16="http://schemas.microsoft.com/office/drawing/2014/main" id="{7BCDF858-9B3E-8FF3-EDCB-BCDA0CC00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13" y="206472"/>
            <a:ext cx="2068573" cy="2217798"/>
          </a:xfrm>
          <a:prstGeom prst="rect">
            <a:avLst/>
          </a:prstGeom>
        </p:spPr>
      </p:pic>
      <p:pic>
        <p:nvPicPr>
          <p:cNvPr id="39" name="Afbeelding 38" descr="Afbeelding met Graphics, tekenfilm, clipart, logo&#10;&#10;Automatisch gegenereerde beschrijving">
            <a:extLst>
              <a:ext uri="{FF2B5EF4-FFF2-40B4-BE49-F238E27FC236}">
                <a16:creationId xmlns:a16="http://schemas.microsoft.com/office/drawing/2014/main" id="{9BD1B7AD-B8EC-2512-6822-FBA2F802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8" y="2737898"/>
            <a:ext cx="2071274" cy="15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608680-abeb-41e1-9853-c377b6818060" xsi:nil="true"/>
    <lcf76f155ced4ddcb4097134ff3c332f xmlns="813b63b3-5012-4bd5-934a-ee5f817737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B0D89396BF748B9B2CD89FD8F23DB" ma:contentTypeVersion="18" ma:contentTypeDescription="Een nieuw document maken." ma:contentTypeScope="" ma:versionID="f60ceab07d0db8e6fdb96b3ae4f68ae9">
  <xsd:schema xmlns:xsd="http://www.w3.org/2001/XMLSchema" xmlns:xs="http://www.w3.org/2001/XMLSchema" xmlns:p="http://schemas.microsoft.com/office/2006/metadata/properties" xmlns:ns2="813b63b3-5012-4bd5-934a-ee5f817737f2" xmlns:ns3="342fca58-daca-4862-a11d-a99b0ba6b04b" xmlns:ns4="ac608680-abeb-41e1-9853-c377b6818060" targetNamespace="http://schemas.microsoft.com/office/2006/metadata/properties" ma:root="true" ma:fieldsID="2e445509d25c015462ac6e1a8db244bd" ns2:_="" ns3:_="" ns4:_="">
    <xsd:import namespace="813b63b3-5012-4bd5-934a-ee5f817737f2"/>
    <xsd:import namespace="342fca58-daca-4862-a11d-a99b0ba6b04b"/>
    <xsd:import namespace="ac608680-abeb-41e1-9853-c377b68180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b63b3-5012-4bd5-934a-ee5f81773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4820d0-bd5b-4a11-9ac8-8874aa2eb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fca58-daca-4862-a11d-a99b0ba6b0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08680-abeb-41e1-9853-c377b68180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ab27be-e2a2-4963-8912-711b679c3963}" ma:internalName="TaxCatchAll" ma:showField="CatchAllData" ma:web="342fca58-daca-4862-a11d-a99b0ba6b0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8CF73-0FB5-480B-A6B1-5D07F1BE71A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ac608680-abeb-41e1-9853-c377b6818060"/>
    <ds:schemaRef ds:uri="http://purl.org/dc/elements/1.1/"/>
    <ds:schemaRef ds:uri="http://schemas.microsoft.com/office/infopath/2007/PartnerControls"/>
    <ds:schemaRef ds:uri="342fca58-daca-4862-a11d-a99b0ba6b04b"/>
    <ds:schemaRef ds:uri="813b63b3-5012-4bd5-934a-ee5f817737f2"/>
  </ds:schemaRefs>
</ds:datastoreItem>
</file>

<file path=customXml/itemProps2.xml><?xml version="1.0" encoding="utf-8"?>
<ds:datastoreItem xmlns:ds="http://schemas.openxmlformats.org/officeDocument/2006/customXml" ds:itemID="{407FF490-6597-4921-9D17-40CA4D5C1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F9160-E23B-4739-A85B-233A037F3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b63b3-5012-4bd5-934a-ee5f817737f2"/>
    <ds:schemaRef ds:uri="342fca58-daca-4862-a11d-a99b0ba6b04b"/>
    <ds:schemaRef ds:uri="ac608680-abeb-41e1-9853-c377b68180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Breedbeeld</PresentationFormat>
  <Paragraphs>88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Bahnschrift SemiBold SemiConden</vt:lpstr>
      <vt:lpstr>Calibri</vt:lpstr>
      <vt:lpstr>Calibri Light</vt:lpstr>
      <vt:lpstr>Open Sans</vt:lpstr>
      <vt:lpstr>Kantoorthema</vt:lpstr>
      <vt:lpstr>PowerPoint-presentatie</vt:lpstr>
      <vt:lpstr>Wie betaalt het leefloon? </vt:lpstr>
      <vt:lpstr>Stel je komt een werkongeval tegen. Welke uitkering kan je krijgen? </vt:lpstr>
      <vt:lpstr>Je wordt ontslagen. Wie betaalt je uitkering? </vt:lpstr>
      <vt:lpstr>Het brutoloon is het loon dat je maandelijks op je rekening ontvangt? </vt:lpstr>
      <vt:lpstr>Als je werkloos wordt moet je kunnen bewijzen aan de RVA dat je op zoek bent naar werk?  </vt:lpstr>
      <vt:lpstr>Als je een ziekte-uitkering hebt moet je naar de adviserend geneesheer (controlearts) gaan? </vt:lpstr>
      <vt:lpstr>Als je een werkloosheidsuitkering krijgt dan daalt je uitkering vanaf de vierde maand? </vt:lpstr>
      <vt:lpstr>Als je in loondienst werkt moet je belastingen betalen?  </vt:lpstr>
      <vt:lpstr>Had jij alles juist? </vt:lpstr>
      <vt:lpstr>Een leefloon krijg je ... </vt:lpstr>
      <vt:lpstr>Wat is GEEN voorwaarde om een werkloosheidsuitkering te krijgen. </vt:lpstr>
      <vt:lpstr>Wat is de verzamelnaam voor onderstaande zaken:  bedrijfswagen – maaltijdcheques – telefoon van het werk</vt:lpstr>
      <vt:lpstr>Wie kan de ziekte-uitkering NIET uitbetalen? </vt:lpstr>
      <vt:lpstr>Hoeveel bedraagt de werkloosheidsuitkering tijdens de eerste drie maanden? </vt:lpstr>
      <vt:lpstr>Alles juist? Iets bijgeleerd? Top!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Devilder</dc:creator>
  <cp:lastModifiedBy>Femke Van Houwenhove</cp:lastModifiedBy>
  <cp:revision>42</cp:revision>
  <dcterms:created xsi:type="dcterms:W3CDTF">2022-03-18T12:05:21Z</dcterms:created>
  <dcterms:modified xsi:type="dcterms:W3CDTF">2025-01-07T10:54:36Z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0x010100DE3B0D89396BF748B9B2CD89FD8F23DB</vt:lpwstr>
  </property>
  <property fmtid="{D5CDD505-2E9C-101B-9397-08002B2CF9AE}" pid="3" name="MediaServiceImageTags">
    <vt:lpwstr/>
  </property>
</Properties>
</file>