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Nunito"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07xn44W9tm3tL7UEf5HsJZptP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661" autoAdjust="0"/>
  </p:normalViewPr>
  <p:slideViewPr>
    <p:cSldViewPr snapToGrid="0">
      <p:cViewPr varScale="1">
        <p:scale>
          <a:sx n="57" d="100"/>
          <a:sy n="57" d="100"/>
        </p:scale>
        <p:origin x="728"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08f36edad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g308f36edad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EVIAN plat water 1,5L €0,83</a:t>
            </a:r>
            <a:endParaRPr/>
          </a:p>
          <a:p>
            <a:pPr marL="0" marR="0" lvl="0" indent="0" algn="l" rtl="0">
              <a:lnSpc>
                <a:spcPct val="100000"/>
              </a:lnSpc>
              <a:spcBef>
                <a:spcPts val="0"/>
              </a:spcBef>
              <a:spcAft>
                <a:spcPts val="0"/>
              </a:spcAft>
              <a:buClr>
                <a:srgbClr val="000000"/>
              </a:buClr>
              <a:buSzPts val="1100"/>
              <a:buFont typeface="Arial"/>
              <a:buNone/>
            </a:pPr>
            <a:r>
              <a:rPr lang="nl-BE" sz="1200">
                <a:solidFill>
                  <a:schemeClr val="dk1"/>
                </a:solidFill>
              </a:rPr>
              <a:t>ROCHEVAL Mineraalwater 1.5L €0.38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DUYVIS CRAC-A-NUT paprika 200g; € 1,26</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EVERYDAY Paprika Nuts 200g: €0,69</a:t>
            </a:r>
            <a:endParaRPr sz="900"/>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NUTELLA chocopasta 900g; € 4,46 (€ 4,96/kg)</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900" b="0" i="0" cap="none">
                <a:solidFill>
                  <a:srgbClr val="5C6A82"/>
                </a:solidFill>
                <a:latin typeface="Arial"/>
                <a:ea typeface="Arial"/>
                <a:cs typeface="Arial"/>
                <a:sym typeface="Arial"/>
              </a:rPr>
              <a:t>DELINUT®</a:t>
            </a:r>
            <a:r>
              <a:rPr lang="nl-BE" sz="900" b="0" i="0">
                <a:solidFill>
                  <a:srgbClr val="172B4D"/>
                </a:solidFill>
                <a:latin typeface="Arial"/>
                <a:ea typeface="Arial"/>
                <a:cs typeface="Arial"/>
                <a:sym typeface="Arial"/>
              </a:rPr>
              <a:t>Hazelnootpasta 75</a:t>
            </a:r>
            <a:r>
              <a:rPr lang="nl-BE" sz="900" b="0" i="0">
                <a:solidFill>
                  <a:srgbClr val="000000"/>
                </a:solidFill>
                <a:latin typeface="Arial"/>
                <a:ea typeface="Arial"/>
                <a:cs typeface="Arial"/>
                <a:sym typeface="Arial"/>
              </a:rPr>
              <a:t>0g: €2,99 (€3,99/kg)</a:t>
            </a:r>
            <a:endParaRPr sz="900"/>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COME A CASA lasagne bolognese 1kg; € 6,69</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900" b="0" i="0" cap="none">
                <a:solidFill>
                  <a:srgbClr val="5C6A82"/>
                </a:solidFill>
                <a:latin typeface="Arial"/>
                <a:ea typeface="Arial"/>
                <a:cs typeface="Arial"/>
                <a:sym typeface="Arial"/>
              </a:rPr>
              <a:t>CASA MORANDO®</a:t>
            </a:r>
            <a:r>
              <a:rPr lang="nl-BE" sz="900" b="0" i="0">
                <a:solidFill>
                  <a:srgbClr val="172B4D"/>
                </a:solidFill>
                <a:latin typeface="Arial"/>
                <a:ea typeface="Arial"/>
                <a:cs typeface="Arial"/>
                <a:sym typeface="Arial"/>
              </a:rPr>
              <a:t>Lasagne bolognese 1kg</a:t>
            </a:r>
            <a:r>
              <a:rPr lang="nl-BE" sz="900" b="0" i="0">
                <a:solidFill>
                  <a:srgbClr val="000000"/>
                </a:solidFill>
                <a:latin typeface="Arial"/>
                <a:ea typeface="Arial"/>
                <a:cs typeface="Arial"/>
                <a:sym typeface="Arial"/>
              </a:rPr>
              <a:t>: €3,49</a:t>
            </a:r>
            <a:endParaRPr sz="900"/>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BEEMSTER jong belegen sneetjes </a:t>
            </a:r>
            <a:r>
              <a:rPr lang="nl-BE" sz="900" b="0" i="0">
                <a:solidFill>
                  <a:srgbClr val="757575"/>
                </a:solidFill>
                <a:latin typeface="Arial"/>
                <a:ea typeface="Arial"/>
                <a:cs typeface="Arial"/>
                <a:sym typeface="Arial"/>
              </a:rPr>
              <a:t>400g</a:t>
            </a:r>
            <a:r>
              <a:rPr lang="nl-BE" sz="900" b="0" i="0">
                <a:solidFill>
                  <a:srgbClr val="000000"/>
                </a:solidFill>
                <a:latin typeface="Arial"/>
                <a:ea typeface="Arial"/>
                <a:cs typeface="Arial"/>
                <a:sym typeface="Arial"/>
              </a:rPr>
              <a:t> ; € 7,18 (€ 17,95/kg)</a:t>
            </a:r>
            <a:endParaRPr sz="900"/>
          </a:p>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EVERYDAY gouda belegen sneetjes </a:t>
            </a:r>
            <a:r>
              <a:rPr lang="nl-BE" sz="900" b="0" i="0">
                <a:solidFill>
                  <a:srgbClr val="757575"/>
                </a:solidFill>
                <a:latin typeface="Arial"/>
                <a:ea typeface="Arial"/>
                <a:cs typeface="Arial"/>
                <a:sym typeface="Arial"/>
              </a:rPr>
              <a:t>500g</a:t>
            </a:r>
            <a:r>
              <a:rPr lang="nl-BE" sz="900" b="0" i="0">
                <a:solidFill>
                  <a:srgbClr val="000000"/>
                </a:solidFill>
                <a:latin typeface="Arial"/>
                <a:ea typeface="Arial"/>
                <a:cs typeface="Arial"/>
                <a:sym typeface="Arial"/>
              </a:rPr>
              <a:t> €5,15 (€ 10,3/kg)</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IJSBOERKE roomijs vanille</a:t>
            </a:r>
            <a:r>
              <a:rPr lang="nl-BE" sz="900" b="0" i="0">
                <a:solidFill>
                  <a:srgbClr val="757575"/>
                </a:solidFill>
                <a:latin typeface="Arial"/>
                <a:ea typeface="Arial"/>
                <a:cs typeface="Arial"/>
                <a:sym typeface="Arial"/>
              </a:rPr>
              <a:t>2,5L</a:t>
            </a:r>
            <a:r>
              <a:rPr lang="nl-BE" sz="900" b="0" i="0">
                <a:solidFill>
                  <a:srgbClr val="000000"/>
                </a:solidFill>
                <a:latin typeface="Arial"/>
                <a:ea typeface="Arial"/>
                <a:cs typeface="Arial"/>
                <a:sym typeface="Arial"/>
              </a:rPr>
              <a:t> ; €8,73 (€ 3,49/l)</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900" b="0" i="0">
                <a:solidFill>
                  <a:srgbClr val="333332"/>
                </a:solidFill>
                <a:latin typeface="Arial"/>
                <a:ea typeface="Arial"/>
                <a:cs typeface="Arial"/>
                <a:sym typeface="Arial"/>
              </a:rPr>
              <a:t>365  Vanille Roomijs 2L</a:t>
            </a:r>
            <a:r>
              <a:rPr lang="nl-BE" sz="900" b="0" i="0">
                <a:solidFill>
                  <a:srgbClr val="000000"/>
                </a:solidFill>
                <a:latin typeface="Arial"/>
                <a:ea typeface="Arial"/>
                <a:cs typeface="Arial"/>
                <a:sym typeface="Arial"/>
              </a:rPr>
              <a:t> €1,75 (€0,88/l)</a:t>
            </a:r>
            <a:endParaRPr sz="900"/>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Chiquita Bananen € €2,19/kg</a:t>
            </a:r>
            <a:endParaRPr sz="900"/>
          </a:p>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BONI bananen €1,59/kg</a:t>
            </a:r>
            <a:endParaRPr sz="900"/>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De gele producten zijn A-merken.</a:t>
            </a:r>
            <a:endParaRPr/>
          </a:p>
          <a:p>
            <a:pPr marL="0" lvl="0" indent="0" algn="l" rtl="0">
              <a:lnSpc>
                <a:spcPct val="100000"/>
              </a:lnSpc>
              <a:spcBef>
                <a:spcPts val="0"/>
              </a:spcBef>
              <a:spcAft>
                <a:spcPts val="0"/>
              </a:spcAft>
              <a:buSzPts val="1100"/>
              <a:buNone/>
            </a:pPr>
            <a:r>
              <a:rPr lang="nl-BE" sz="2000" b="0" i="0">
                <a:solidFill>
                  <a:srgbClr val="202122"/>
                </a:solidFill>
                <a:latin typeface="Arial"/>
                <a:ea typeface="Arial"/>
                <a:cs typeface="Arial"/>
                <a:sym typeface="Arial"/>
              </a:rPr>
              <a:t>Een A-merk is een term die wordt gebruikt voor een </a:t>
            </a:r>
            <a:r>
              <a:rPr lang="nl-BE" sz="2000" b="0" i="0" u="none" strike="noStrike">
                <a:solidFill>
                  <a:srgbClr val="0645AD"/>
                </a:solidFill>
                <a:latin typeface="Arial"/>
                <a:ea typeface="Arial"/>
                <a:cs typeface="Arial"/>
                <a:sym typeface="Arial"/>
              </a:rPr>
              <a:t>merk</a:t>
            </a:r>
            <a:r>
              <a:rPr lang="nl-BE" sz="2000" b="0" i="0">
                <a:solidFill>
                  <a:srgbClr val="202122"/>
                </a:solidFill>
                <a:latin typeface="Arial"/>
                <a:ea typeface="Arial"/>
                <a:cs typeface="Arial"/>
                <a:sym typeface="Arial"/>
              </a:rPr>
              <a:t> dat bekend is en vaak gekend is om zijn kwaliteit en reputatie. A-merken zijn merken waarvoor we vaak reclame zien of horen. Ze zijn meestal duurder. </a:t>
            </a:r>
            <a:endParaRPr/>
          </a:p>
          <a:p>
            <a:pPr marL="0" lvl="0" indent="0" algn="l" rtl="0">
              <a:lnSpc>
                <a:spcPct val="100000"/>
              </a:lnSpc>
              <a:spcBef>
                <a:spcPts val="0"/>
              </a:spcBef>
              <a:spcAft>
                <a:spcPts val="0"/>
              </a:spcAft>
              <a:buSzPts val="1100"/>
              <a:buNone/>
            </a:pPr>
            <a:r>
              <a:rPr lang="nl-BE" sz="1200">
                <a:solidFill>
                  <a:schemeClr val="dk1"/>
                </a:solidFill>
              </a:rPr>
              <a:t>De blauwe producten zijn huismerken of witte merken. </a:t>
            </a:r>
            <a:endParaRPr/>
          </a:p>
          <a:p>
            <a:pPr marL="0" lvl="0" indent="0" algn="l" rtl="0">
              <a:lnSpc>
                <a:spcPct val="100000"/>
              </a:lnSpc>
              <a:spcBef>
                <a:spcPts val="0"/>
              </a:spcBef>
              <a:spcAft>
                <a:spcPts val="0"/>
              </a:spcAft>
              <a:buSzPts val="1100"/>
              <a:buNone/>
            </a:pPr>
            <a:r>
              <a:rPr lang="nl-BE" sz="1200">
                <a:solidFill>
                  <a:schemeClr val="dk1"/>
                </a:solidFill>
              </a:rPr>
              <a:t>Binnen de huismerken kunnen we een verder onderscheid maken tussen B-merken en C-merken. </a:t>
            </a:r>
            <a:endParaRPr/>
          </a:p>
          <a:p>
            <a:pPr marL="0" lvl="0" indent="0" algn="l" rtl="0">
              <a:lnSpc>
                <a:spcPct val="100000"/>
              </a:lnSpc>
              <a:spcBef>
                <a:spcPts val="0"/>
              </a:spcBef>
              <a:spcAft>
                <a:spcPts val="0"/>
              </a:spcAft>
              <a:buSzPts val="1100"/>
              <a:buNone/>
            </a:pPr>
            <a:r>
              <a:rPr lang="nl-BE" sz="1200">
                <a:solidFill>
                  <a:schemeClr val="dk1"/>
                </a:solidFill>
              </a:rPr>
              <a:t>Een B-merk is een een merk dat minder bekend is dan een A-merk. Het B-merk imiteert vaak het A-merk. Voor deze huismerken wordt ook vaak reclame gemaakt om toch bekendheid op te bouwen en direct te concurreren met de A-merken. De verpakkingen van deze producten zijn vaak wel aantrekkelijk. Denk maar aan Boni (van colruyt) of de kleine leeuw, kleine prijzen (van Delhaize). </a:t>
            </a:r>
            <a:endParaRPr/>
          </a:p>
          <a:p>
            <a:pPr marL="0" lvl="0" indent="0" algn="l" rtl="0">
              <a:lnSpc>
                <a:spcPct val="100000"/>
              </a:lnSpc>
              <a:spcBef>
                <a:spcPts val="0"/>
              </a:spcBef>
              <a:spcAft>
                <a:spcPts val="0"/>
              </a:spcAft>
              <a:buSzPts val="1100"/>
              <a:buNone/>
            </a:pPr>
            <a:r>
              <a:rPr lang="nl-BE" sz="1200">
                <a:solidFill>
                  <a:schemeClr val="dk1"/>
                </a:solidFill>
              </a:rPr>
              <a:t>Een C-merk is het goedkoopste alternatief. Bij deze producten draait het niet meer om kwaliteit of naamsbekendheid. De verpakkingen van deze producten zijn vaak wit. Het draait enkel om de lage prijs. Denk maar aan Everyday en 365. De verpakkingen van deze proc</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Coca cola 1,5l : €2,15</a:t>
            </a:r>
            <a:endParaRPr/>
          </a:p>
          <a:p>
            <a:pPr marL="0" lvl="0" indent="0" algn="l" rtl="0">
              <a:lnSpc>
                <a:spcPct val="100000"/>
              </a:lnSpc>
              <a:spcBef>
                <a:spcPts val="0"/>
              </a:spcBef>
              <a:spcAft>
                <a:spcPts val="0"/>
              </a:spcAft>
              <a:buSzPts val="1100"/>
              <a:buNone/>
            </a:pPr>
            <a:r>
              <a:rPr lang="nl-BE" sz="1200">
                <a:solidFill>
                  <a:schemeClr val="dk1"/>
                </a:solidFill>
              </a:rPr>
              <a:t>River cola 1,5l : €0,59</a:t>
            </a:r>
            <a:endParaRPr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M&amp;M’s Peanut 330g: €3,4</a:t>
            </a:r>
            <a:endParaRPr/>
          </a:p>
          <a:p>
            <a:pPr marL="0" lvl="0" indent="0" algn="l" rtl="0">
              <a:lnSpc>
                <a:spcPct val="100000"/>
              </a:lnSpc>
              <a:spcBef>
                <a:spcPts val="0"/>
              </a:spcBef>
              <a:spcAft>
                <a:spcPts val="0"/>
              </a:spcAft>
              <a:buSzPts val="1100"/>
              <a:buNone/>
            </a:pPr>
            <a:r>
              <a:rPr lang="nl-BE" sz="1200">
                <a:solidFill>
                  <a:schemeClr val="dk1"/>
                </a:solidFill>
              </a:rPr>
              <a:t>Big hit milk chocolate peanut 300g: €1,69</a:t>
            </a: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Alpro natuur 500g: €1,99</a:t>
            </a:r>
            <a:endParaRPr/>
          </a:p>
          <a:p>
            <a:pPr marL="0" lvl="0" indent="0" algn="l" rtl="0">
              <a:lnSpc>
                <a:spcPct val="100000"/>
              </a:lnSpc>
              <a:spcBef>
                <a:spcPts val="0"/>
              </a:spcBef>
              <a:spcAft>
                <a:spcPts val="0"/>
              </a:spcAft>
              <a:buSzPts val="1100"/>
              <a:buNone/>
            </a:pPr>
            <a:r>
              <a:rPr lang="nl-BE" sz="1200">
                <a:solidFill>
                  <a:schemeClr val="dk1"/>
                </a:solidFill>
              </a:rPr>
              <a:t>Boni soja 500g: €1,49</a:t>
            </a:r>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2000" b="0" i="0">
                <a:solidFill>
                  <a:srgbClr val="000000"/>
                </a:solidFill>
                <a:latin typeface="Arial"/>
                <a:ea typeface="Arial"/>
                <a:cs typeface="Arial"/>
                <a:sym typeface="Arial"/>
              </a:rPr>
              <a:t>LOTUS pasta speculoos 400g; € 2,49</a:t>
            </a:r>
            <a:endParaRPr sz="20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2000" b="0" i="0">
                <a:solidFill>
                  <a:srgbClr val="000000"/>
                </a:solidFill>
                <a:latin typeface="Arial"/>
                <a:ea typeface="Arial"/>
                <a:cs typeface="Arial"/>
                <a:sym typeface="Arial"/>
              </a:rPr>
              <a:t>BONI speculoospasta creamy 400g: €1,39</a:t>
            </a:r>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2000" b="0" i="0" dirty="0">
                <a:solidFill>
                  <a:srgbClr val="000000"/>
                </a:solidFill>
                <a:latin typeface="Arial"/>
                <a:ea typeface="Arial"/>
                <a:cs typeface="Arial"/>
                <a:sym typeface="Arial"/>
              </a:rPr>
              <a:t>DREFT PLATINUM </a:t>
            </a:r>
            <a:r>
              <a:rPr lang="nl-BE" sz="2000" b="0" i="0" dirty="0" err="1">
                <a:solidFill>
                  <a:srgbClr val="000000"/>
                </a:solidFill>
                <a:latin typeface="Arial"/>
                <a:ea typeface="Arial"/>
                <a:cs typeface="Arial"/>
                <a:sym typeface="Arial"/>
              </a:rPr>
              <a:t>Quickwash</a:t>
            </a:r>
            <a:r>
              <a:rPr lang="nl-BE" sz="2000" b="0" i="0" dirty="0">
                <a:solidFill>
                  <a:srgbClr val="000000"/>
                </a:solidFill>
                <a:latin typeface="Arial"/>
                <a:ea typeface="Arial"/>
                <a:cs typeface="Arial"/>
                <a:sym typeface="Arial"/>
              </a:rPr>
              <a:t> Original 780ml: €2,49 (</a:t>
            </a:r>
            <a:r>
              <a:rPr lang="nl-BE" sz="3600" b="0" i="0" dirty="0">
                <a:solidFill>
                  <a:srgbClr val="000000"/>
                </a:solidFill>
                <a:latin typeface="Arial"/>
                <a:ea typeface="Arial"/>
                <a:cs typeface="Arial"/>
                <a:sym typeface="Arial"/>
              </a:rPr>
              <a:t>€ 3,19/l)</a:t>
            </a:r>
            <a:endParaRPr sz="2000" b="0" i="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2000" b="0" i="0" dirty="0" err="1">
                <a:solidFill>
                  <a:srgbClr val="000000"/>
                </a:solidFill>
                <a:latin typeface="Arial"/>
                <a:ea typeface="Arial"/>
                <a:cs typeface="Arial"/>
                <a:sym typeface="Arial"/>
              </a:rPr>
              <a:t>Essential</a:t>
            </a:r>
            <a:r>
              <a:rPr lang="nl-BE" sz="2000" b="0" i="0" dirty="0">
                <a:solidFill>
                  <a:srgbClr val="000000"/>
                </a:solidFill>
                <a:latin typeface="Arial"/>
                <a:ea typeface="Arial"/>
                <a:cs typeface="Arial"/>
                <a:sym typeface="Arial"/>
              </a:rPr>
              <a:t> Afwasmiddel Vruchtenazijn Appel Ontvettend 750 ml; € 1,49 (</a:t>
            </a:r>
            <a:r>
              <a:rPr lang="nl-BE" sz="3600" b="0" i="0" dirty="0">
                <a:solidFill>
                  <a:srgbClr val="7E8691"/>
                </a:solidFill>
                <a:latin typeface="Open Sans"/>
                <a:ea typeface="Open Sans"/>
                <a:cs typeface="Open Sans"/>
                <a:sym typeface="Open Sans"/>
              </a:rPr>
              <a:t>1,99€/l)</a:t>
            </a:r>
            <a:endParaRPr sz="2000" b="0" i="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EVIAN plat water 1,5L €0,83</a:t>
            </a:r>
            <a:endParaRPr/>
          </a:p>
          <a:p>
            <a:pPr marL="0" marR="0" lvl="0" indent="0" algn="l" rtl="0">
              <a:lnSpc>
                <a:spcPct val="100000"/>
              </a:lnSpc>
              <a:spcBef>
                <a:spcPts val="0"/>
              </a:spcBef>
              <a:spcAft>
                <a:spcPts val="0"/>
              </a:spcAft>
              <a:buClr>
                <a:srgbClr val="000000"/>
              </a:buClr>
              <a:buSzPts val="1100"/>
              <a:buFont typeface="Arial"/>
              <a:buNone/>
            </a:pPr>
            <a:r>
              <a:rPr lang="nl-BE" sz="1200">
                <a:solidFill>
                  <a:schemeClr val="dk1"/>
                </a:solidFill>
              </a:rPr>
              <a:t>ROCHEVAL Mineraalwater 1.5L €0.38</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2000" b="0" i="0">
                <a:solidFill>
                  <a:srgbClr val="000000"/>
                </a:solidFill>
                <a:latin typeface="Arial"/>
                <a:ea typeface="Arial"/>
                <a:cs typeface="Arial"/>
                <a:sym typeface="Arial"/>
              </a:rPr>
              <a:t>DUYVIS CRAC-A-NUT paprika 200g; € 1,26</a:t>
            </a:r>
            <a:endParaRPr sz="20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2000" b="0" i="0">
                <a:solidFill>
                  <a:srgbClr val="000000"/>
                </a:solidFill>
                <a:latin typeface="Arial"/>
                <a:ea typeface="Arial"/>
                <a:cs typeface="Arial"/>
                <a:sym typeface="Arial"/>
              </a:rPr>
              <a:t>EVERYDAY Paprika Nuts 200g: €0,69</a:t>
            </a:r>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2000" b="0" i="0">
                <a:solidFill>
                  <a:srgbClr val="000000"/>
                </a:solidFill>
                <a:latin typeface="Arial"/>
                <a:ea typeface="Arial"/>
                <a:cs typeface="Arial"/>
                <a:sym typeface="Arial"/>
              </a:rPr>
              <a:t>NUTELLA chocopasta 900g; € 4,46 (€ 4,96/kg)</a:t>
            </a:r>
            <a:endParaRPr sz="20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3600" b="0" i="0" cap="none">
                <a:solidFill>
                  <a:srgbClr val="5C6A82"/>
                </a:solidFill>
                <a:latin typeface="Arial"/>
                <a:ea typeface="Arial"/>
                <a:cs typeface="Arial"/>
                <a:sym typeface="Arial"/>
              </a:rPr>
              <a:t>DELINUT®</a:t>
            </a:r>
            <a:r>
              <a:rPr lang="nl-BE" sz="3600" b="0" i="0">
                <a:solidFill>
                  <a:srgbClr val="172B4D"/>
                </a:solidFill>
                <a:latin typeface="Arial"/>
                <a:ea typeface="Arial"/>
                <a:cs typeface="Arial"/>
                <a:sym typeface="Arial"/>
              </a:rPr>
              <a:t>Hazelnootpasta 75</a:t>
            </a:r>
            <a:r>
              <a:rPr lang="nl-BE" sz="2000" b="0" i="0">
                <a:solidFill>
                  <a:srgbClr val="000000"/>
                </a:solidFill>
                <a:latin typeface="Arial"/>
                <a:ea typeface="Arial"/>
                <a:cs typeface="Arial"/>
                <a:sym typeface="Arial"/>
              </a:rPr>
              <a:t>0g: €2,99 (€3,99/kg)</a:t>
            </a:r>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1200">
                <a:solidFill>
                  <a:schemeClr val="dk1"/>
                </a:solidFill>
              </a:rPr>
              <a:t>Neem een blauwe balpen en een gele fluostift. </a:t>
            </a:r>
            <a:endParaRPr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2000" b="0" i="0">
                <a:solidFill>
                  <a:srgbClr val="000000"/>
                </a:solidFill>
                <a:latin typeface="Arial"/>
                <a:ea typeface="Arial"/>
                <a:cs typeface="Arial"/>
                <a:sym typeface="Arial"/>
              </a:rPr>
              <a:t>COME A CASA lasagne bolognese 1kg; € 6,69</a:t>
            </a:r>
            <a:endParaRPr sz="20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3600" b="0" i="0" cap="none">
                <a:solidFill>
                  <a:srgbClr val="5C6A82"/>
                </a:solidFill>
                <a:latin typeface="Arial"/>
                <a:ea typeface="Arial"/>
                <a:cs typeface="Arial"/>
                <a:sym typeface="Arial"/>
              </a:rPr>
              <a:t>CASA MORANDO®</a:t>
            </a:r>
            <a:r>
              <a:rPr lang="nl-BE" sz="3600" b="0" i="0">
                <a:solidFill>
                  <a:srgbClr val="172B4D"/>
                </a:solidFill>
                <a:latin typeface="Arial"/>
                <a:ea typeface="Arial"/>
                <a:cs typeface="Arial"/>
                <a:sym typeface="Arial"/>
              </a:rPr>
              <a:t>Lasagne bolognese 1kg</a:t>
            </a:r>
            <a:r>
              <a:rPr lang="nl-BE" sz="2000" b="0" i="0">
                <a:solidFill>
                  <a:srgbClr val="000000"/>
                </a:solidFill>
                <a:latin typeface="Arial"/>
                <a:ea typeface="Arial"/>
                <a:cs typeface="Arial"/>
                <a:sym typeface="Arial"/>
              </a:rPr>
              <a:t>: €3,49</a:t>
            </a:r>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3600" b="0" i="0">
                <a:solidFill>
                  <a:srgbClr val="000000"/>
                </a:solidFill>
                <a:latin typeface="Arial"/>
                <a:ea typeface="Arial"/>
                <a:cs typeface="Arial"/>
                <a:sym typeface="Arial"/>
              </a:rPr>
              <a:t>BEEMSTER jong belegen sneetjes </a:t>
            </a:r>
            <a:r>
              <a:rPr lang="nl-BE" sz="3600" b="0" i="0">
                <a:solidFill>
                  <a:srgbClr val="757575"/>
                </a:solidFill>
                <a:latin typeface="Arial"/>
                <a:ea typeface="Arial"/>
                <a:cs typeface="Arial"/>
                <a:sym typeface="Arial"/>
              </a:rPr>
              <a:t>400g</a:t>
            </a:r>
            <a:r>
              <a:rPr lang="nl-BE" sz="3600" b="0" i="0">
                <a:solidFill>
                  <a:srgbClr val="000000"/>
                </a:solidFill>
                <a:latin typeface="Arial"/>
                <a:ea typeface="Arial"/>
                <a:cs typeface="Arial"/>
                <a:sym typeface="Arial"/>
              </a:rPr>
              <a:t> </a:t>
            </a:r>
            <a:r>
              <a:rPr lang="nl-BE" sz="2000" b="0" i="0">
                <a:solidFill>
                  <a:srgbClr val="000000"/>
                </a:solidFill>
                <a:latin typeface="Arial"/>
                <a:ea typeface="Arial"/>
                <a:cs typeface="Arial"/>
                <a:sym typeface="Arial"/>
              </a:rPr>
              <a:t>; € 7,18 (€ 17,95/kg)</a:t>
            </a:r>
            <a:endParaRPr/>
          </a:p>
          <a:p>
            <a:pPr marL="0" marR="0" lvl="0" indent="0" algn="l" rtl="0">
              <a:lnSpc>
                <a:spcPct val="100000"/>
              </a:lnSpc>
              <a:spcBef>
                <a:spcPts val="0"/>
              </a:spcBef>
              <a:spcAft>
                <a:spcPts val="0"/>
              </a:spcAft>
              <a:buClr>
                <a:srgbClr val="000000"/>
              </a:buClr>
              <a:buSzPts val="1100"/>
              <a:buFont typeface="Arial"/>
              <a:buNone/>
            </a:pPr>
            <a:r>
              <a:rPr lang="nl-BE" sz="5400" b="0" i="0">
                <a:solidFill>
                  <a:srgbClr val="000000"/>
                </a:solidFill>
                <a:latin typeface="Arial"/>
                <a:ea typeface="Arial"/>
                <a:cs typeface="Arial"/>
                <a:sym typeface="Arial"/>
              </a:rPr>
              <a:t>EVERYDAY gouda belegen sneetjes </a:t>
            </a:r>
            <a:r>
              <a:rPr lang="nl-BE" sz="5400" b="0" i="0">
                <a:solidFill>
                  <a:srgbClr val="757575"/>
                </a:solidFill>
                <a:latin typeface="Arial"/>
                <a:ea typeface="Arial"/>
                <a:cs typeface="Arial"/>
                <a:sym typeface="Arial"/>
              </a:rPr>
              <a:t>500g</a:t>
            </a:r>
            <a:r>
              <a:rPr lang="nl-BE" sz="2000" b="0" i="0">
                <a:solidFill>
                  <a:srgbClr val="000000"/>
                </a:solidFill>
                <a:latin typeface="Arial"/>
                <a:ea typeface="Arial"/>
                <a:cs typeface="Arial"/>
                <a:sym typeface="Arial"/>
              </a:rPr>
              <a:t> €5,15 (</a:t>
            </a:r>
            <a:r>
              <a:rPr lang="nl-BE" sz="3600" b="0" i="0">
                <a:solidFill>
                  <a:srgbClr val="000000"/>
                </a:solidFill>
                <a:latin typeface="Arial"/>
                <a:ea typeface="Arial"/>
                <a:cs typeface="Arial"/>
                <a:sym typeface="Arial"/>
              </a:rPr>
              <a:t>€ 10,3/kg)</a:t>
            </a:r>
            <a:endParaRPr sz="20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3600" b="0" i="0">
                <a:solidFill>
                  <a:srgbClr val="000000"/>
                </a:solidFill>
                <a:latin typeface="Arial"/>
                <a:ea typeface="Arial"/>
                <a:cs typeface="Arial"/>
                <a:sym typeface="Arial"/>
              </a:rPr>
              <a:t>IJSBOERKE roomijs vanille</a:t>
            </a:r>
            <a:r>
              <a:rPr lang="nl-BE" sz="3600" b="0" i="0">
                <a:solidFill>
                  <a:srgbClr val="757575"/>
                </a:solidFill>
                <a:latin typeface="Arial"/>
                <a:ea typeface="Arial"/>
                <a:cs typeface="Arial"/>
                <a:sym typeface="Arial"/>
              </a:rPr>
              <a:t>2,5L</a:t>
            </a:r>
            <a:r>
              <a:rPr lang="nl-BE" sz="3600" b="0" i="0">
                <a:solidFill>
                  <a:srgbClr val="000000"/>
                </a:solidFill>
                <a:latin typeface="Arial"/>
                <a:ea typeface="Arial"/>
                <a:cs typeface="Arial"/>
                <a:sym typeface="Arial"/>
              </a:rPr>
              <a:t> </a:t>
            </a:r>
            <a:r>
              <a:rPr lang="nl-BE" sz="2000" b="0" i="0">
                <a:solidFill>
                  <a:srgbClr val="000000"/>
                </a:solidFill>
                <a:latin typeface="Arial"/>
                <a:ea typeface="Arial"/>
                <a:cs typeface="Arial"/>
                <a:sym typeface="Arial"/>
              </a:rPr>
              <a:t>; €8,73 (</a:t>
            </a:r>
            <a:r>
              <a:rPr lang="nl-BE" sz="3600" b="0" i="0">
                <a:solidFill>
                  <a:srgbClr val="000000"/>
                </a:solidFill>
                <a:latin typeface="Arial"/>
                <a:ea typeface="Arial"/>
                <a:cs typeface="Arial"/>
                <a:sym typeface="Arial"/>
              </a:rPr>
              <a:t>€ 3,49/l)</a:t>
            </a:r>
            <a:endParaRPr sz="20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5400" b="0" i="0">
                <a:solidFill>
                  <a:srgbClr val="333332"/>
                </a:solidFill>
                <a:latin typeface="Arial"/>
                <a:ea typeface="Arial"/>
                <a:cs typeface="Arial"/>
                <a:sym typeface="Arial"/>
              </a:rPr>
              <a:t>365  Vanille Roomijs 2L</a:t>
            </a:r>
            <a:r>
              <a:rPr lang="nl-BE" sz="2000" b="0" i="0">
                <a:solidFill>
                  <a:srgbClr val="000000"/>
                </a:solidFill>
                <a:latin typeface="Arial"/>
                <a:ea typeface="Arial"/>
                <a:cs typeface="Arial"/>
                <a:sym typeface="Arial"/>
              </a:rPr>
              <a:t> €1,75 (€0,88/l)</a:t>
            </a:r>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3600" b="0" i="0">
                <a:solidFill>
                  <a:srgbClr val="000000"/>
                </a:solidFill>
                <a:latin typeface="Arial"/>
                <a:ea typeface="Arial"/>
                <a:cs typeface="Arial"/>
                <a:sym typeface="Arial"/>
              </a:rPr>
              <a:t>Chiquita Bananen € </a:t>
            </a:r>
            <a:r>
              <a:rPr lang="nl-BE" sz="2000" b="0" i="0">
                <a:solidFill>
                  <a:srgbClr val="000000"/>
                </a:solidFill>
                <a:latin typeface="Arial"/>
                <a:ea typeface="Arial"/>
                <a:cs typeface="Arial"/>
                <a:sym typeface="Arial"/>
              </a:rPr>
              <a:t>€2,19/kg</a:t>
            </a:r>
            <a:endParaRPr/>
          </a:p>
          <a:p>
            <a:pPr marL="0" marR="0" lvl="0" indent="0" algn="l" rtl="0">
              <a:lnSpc>
                <a:spcPct val="100000"/>
              </a:lnSpc>
              <a:spcBef>
                <a:spcPts val="0"/>
              </a:spcBef>
              <a:spcAft>
                <a:spcPts val="0"/>
              </a:spcAft>
              <a:buClr>
                <a:srgbClr val="000000"/>
              </a:buClr>
              <a:buSzPts val="1100"/>
              <a:buFont typeface="Arial"/>
              <a:buNone/>
            </a:pPr>
            <a:r>
              <a:rPr lang="nl-BE" sz="8000" b="0" i="0">
                <a:solidFill>
                  <a:srgbClr val="000000"/>
                </a:solidFill>
                <a:latin typeface="Arial"/>
                <a:ea typeface="Arial"/>
                <a:cs typeface="Arial"/>
                <a:sym typeface="Arial"/>
              </a:rPr>
              <a:t>BONI bananen </a:t>
            </a:r>
            <a:r>
              <a:rPr lang="nl-BE" sz="2000" b="0" i="0">
                <a:solidFill>
                  <a:srgbClr val="000000"/>
                </a:solidFill>
                <a:latin typeface="Arial"/>
                <a:ea typeface="Arial"/>
                <a:cs typeface="Arial"/>
                <a:sym typeface="Arial"/>
              </a:rPr>
              <a:t>€1,59/kg</a:t>
            </a:r>
            <a:endParaRPr/>
          </a:p>
          <a:p>
            <a:pPr marL="0" marR="0" lvl="0" indent="0" algn="l" rtl="0">
              <a:lnSpc>
                <a:spcPct val="100000"/>
              </a:lnSpc>
              <a:spcBef>
                <a:spcPts val="0"/>
              </a:spcBef>
              <a:spcAft>
                <a:spcPts val="0"/>
              </a:spcAft>
              <a:buClr>
                <a:srgbClr val="000000"/>
              </a:buClr>
              <a:buSzPts val="1100"/>
              <a:buFont typeface="Arial"/>
              <a:buNone/>
            </a:pPr>
            <a:endParaRPr sz="20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900">
                <a:solidFill>
                  <a:schemeClr val="dk1"/>
                </a:solidFill>
              </a:rPr>
              <a:t>Coca cola 1,5l : €2,15</a:t>
            </a:r>
            <a:endParaRPr sz="900"/>
          </a:p>
          <a:p>
            <a:pPr marL="0" lvl="0" indent="0" algn="l" rtl="0">
              <a:lnSpc>
                <a:spcPct val="100000"/>
              </a:lnSpc>
              <a:spcBef>
                <a:spcPts val="0"/>
              </a:spcBef>
              <a:spcAft>
                <a:spcPts val="0"/>
              </a:spcAft>
              <a:buSzPts val="1100"/>
              <a:buNone/>
            </a:pPr>
            <a:r>
              <a:rPr lang="nl-BE" sz="900">
                <a:solidFill>
                  <a:schemeClr val="dk1"/>
                </a:solidFill>
              </a:rPr>
              <a:t>River cola 1,5l : €0,59</a:t>
            </a:r>
            <a:endParaRPr sz="9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900">
                <a:solidFill>
                  <a:schemeClr val="dk1"/>
                </a:solidFill>
              </a:rPr>
              <a:t>M&amp;M’s Peanut 330g: €3,4</a:t>
            </a:r>
            <a:endParaRPr sz="900"/>
          </a:p>
          <a:p>
            <a:pPr marL="0" lvl="0" indent="0" algn="l" rtl="0">
              <a:lnSpc>
                <a:spcPct val="100000"/>
              </a:lnSpc>
              <a:spcBef>
                <a:spcPts val="0"/>
              </a:spcBef>
              <a:spcAft>
                <a:spcPts val="0"/>
              </a:spcAft>
              <a:buSzPts val="1100"/>
              <a:buNone/>
            </a:pPr>
            <a:r>
              <a:rPr lang="nl-BE" sz="900">
                <a:solidFill>
                  <a:schemeClr val="dk1"/>
                </a:solidFill>
              </a:rPr>
              <a:t>Big hit milk chocolate peanut 300g: €1,69</a:t>
            </a:r>
            <a:endParaRPr sz="9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sz="900">
                <a:solidFill>
                  <a:schemeClr val="dk1"/>
                </a:solidFill>
              </a:rPr>
              <a:t>Alpro natuur 500g: €1,99</a:t>
            </a:r>
            <a:endParaRPr sz="900"/>
          </a:p>
          <a:p>
            <a:pPr marL="0" lvl="0" indent="0" algn="l" rtl="0">
              <a:lnSpc>
                <a:spcPct val="100000"/>
              </a:lnSpc>
              <a:spcBef>
                <a:spcPts val="0"/>
              </a:spcBef>
              <a:spcAft>
                <a:spcPts val="0"/>
              </a:spcAft>
              <a:buSzPts val="1100"/>
              <a:buNone/>
            </a:pPr>
            <a:r>
              <a:rPr lang="nl-BE" sz="900">
                <a:solidFill>
                  <a:schemeClr val="dk1"/>
                </a:solidFill>
              </a:rPr>
              <a:t>Boni soja 500g: €1,49</a:t>
            </a:r>
            <a:endParaRPr sz="900"/>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LOTUS pasta speculoos 400g; € 2,49</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BONI speculoospasta creamy 400g: €1,39</a:t>
            </a:r>
            <a:endParaRPr sz="900"/>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DREFT PLATINUM Quickwash Original 780ml: €2,49 (€ 3,19/l)</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nl-BE" sz="900" b="0" i="0">
                <a:solidFill>
                  <a:srgbClr val="000000"/>
                </a:solidFill>
                <a:latin typeface="Arial"/>
                <a:ea typeface="Arial"/>
                <a:cs typeface="Arial"/>
                <a:sym typeface="Arial"/>
              </a:rPr>
              <a:t>Essential Afwasmiddel Vruchtenazijn Appel Ontvettend 750 ml; € 1,49 (</a:t>
            </a:r>
            <a:r>
              <a:rPr lang="nl-BE" sz="900" b="0" i="0">
                <a:solidFill>
                  <a:srgbClr val="7E8691"/>
                </a:solidFill>
                <a:latin typeface="Open Sans"/>
                <a:ea typeface="Open Sans"/>
                <a:cs typeface="Open Sans"/>
                <a:sym typeface="Open Sans"/>
              </a:rPr>
              <a:t>1,99€/l)</a:t>
            </a:r>
            <a:endParaRPr sz="900"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0" i="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9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0" name="Google Shape;20;p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1" name="Google Shape;2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7" name="Google Shape;27;p4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4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 name="Google Shape;3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5" name="Google Shape;35;p4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4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7" name="Google Shape;3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4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0" name="Google Shape;4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4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4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4" name="Google Shape;4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g308f36edad5_1_0"/>
          <p:cNvSpPr/>
          <p:nvPr/>
        </p:nvSpPr>
        <p:spPr>
          <a:xfrm>
            <a:off x="293225" y="152399"/>
            <a:ext cx="2687100" cy="23232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l-BE" sz="1400" b="0" i="0" u="none" strike="noStrike" cap="none">
                <a:solidFill>
                  <a:schemeClr val="lt1"/>
                </a:solidFill>
                <a:latin typeface="Arial"/>
                <a:ea typeface="Arial"/>
                <a:cs typeface="Arial"/>
                <a:sym typeface="Arial"/>
              </a:rPr>
              <a:t>PIMP JE KAMER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308f36edad5_1_0"/>
          <p:cNvSpPr/>
          <p:nvPr/>
        </p:nvSpPr>
        <p:spPr>
          <a:xfrm>
            <a:off x="6163675" y="152399"/>
            <a:ext cx="2687100" cy="23232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l-BE" sz="1400" b="0" i="0" u="none" strike="noStrike" cap="none">
                <a:solidFill>
                  <a:schemeClr val="lt1"/>
                </a:solidFill>
                <a:latin typeface="Arial"/>
                <a:ea typeface="Arial"/>
                <a:cs typeface="Arial"/>
                <a:sym typeface="Arial"/>
              </a:rPr>
              <a:t>KIES JE GADGET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308f36edad5_1_0"/>
          <p:cNvSpPr/>
          <p:nvPr/>
        </p:nvSpPr>
        <p:spPr>
          <a:xfrm>
            <a:off x="293225" y="2760800"/>
            <a:ext cx="2687100" cy="2230200"/>
          </a:xfrm>
          <a:prstGeom prst="rect">
            <a:avLst/>
          </a:prstGeom>
          <a:solidFill>
            <a:srgbClr val="FD767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l-BE" sz="1400" b="0" i="0" u="none" strike="noStrike" cap="none">
                <a:solidFill>
                  <a:schemeClr val="lt1"/>
                </a:solidFill>
                <a:latin typeface="Arial"/>
                <a:ea typeface="Arial"/>
                <a:cs typeface="Arial"/>
                <a:sym typeface="Arial"/>
              </a:rPr>
              <a:t>RELAX! </a:t>
            </a:r>
            <a:endParaRPr sz="1400" b="0" i="0" u="none" strike="noStrike" cap="none">
              <a:solidFill>
                <a:schemeClr val="lt1"/>
              </a:solidFill>
              <a:latin typeface="Arial"/>
              <a:ea typeface="Arial"/>
              <a:cs typeface="Arial"/>
              <a:sym typeface="Arial"/>
            </a:endParaRPr>
          </a:p>
        </p:txBody>
      </p:sp>
      <p:pic>
        <p:nvPicPr>
          <p:cNvPr id="54" name="Google Shape;54;g308f36edad5_1_0" descr="Free Record Vintage photo and picture"/>
          <p:cNvPicPr preferRelativeResize="0"/>
          <p:nvPr/>
        </p:nvPicPr>
        <p:blipFill rotWithShape="1">
          <a:blip r:embed="rId3">
            <a:alphaModFix/>
          </a:blip>
          <a:srcRect r="4324"/>
          <a:stretch/>
        </p:blipFill>
        <p:spPr>
          <a:xfrm>
            <a:off x="435585" y="296589"/>
            <a:ext cx="2402380" cy="1673612"/>
          </a:xfrm>
          <a:prstGeom prst="rect">
            <a:avLst/>
          </a:prstGeom>
          <a:noFill/>
          <a:ln>
            <a:noFill/>
          </a:ln>
        </p:spPr>
      </p:pic>
      <p:pic>
        <p:nvPicPr>
          <p:cNvPr id="55" name="Google Shape;55;g308f36edad5_1_0" descr="Free Bowling Colorful photo and picture"/>
          <p:cNvPicPr preferRelativeResize="0"/>
          <p:nvPr/>
        </p:nvPicPr>
        <p:blipFill rotWithShape="1">
          <a:blip r:embed="rId4">
            <a:alphaModFix/>
          </a:blip>
          <a:srcRect/>
          <a:stretch/>
        </p:blipFill>
        <p:spPr>
          <a:xfrm>
            <a:off x="435585" y="2899317"/>
            <a:ext cx="2402381" cy="1601586"/>
          </a:xfrm>
          <a:prstGeom prst="rect">
            <a:avLst/>
          </a:prstGeom>
          <a:noFill/>
          <a:ln>
            <a:noFill/>
          </a:ln>
        </p:spPr>
      </p:pic>
      <p:pic>
        <p:nvPicPr>
          <p:cNvPr id="56" name="Google Shape;56;g308f36edad5_1_0" descr="Free Apple Smartphone photo and picture"/>
          <p:cNvPicPr preferRelativeResize="0"/>
          <p:nvPr/>
        </p:nvPicPr>
        <p:blipFill rotWithShape="1">
          <a:blip r:embed="rId5">
            <a:alphaModFix/>
          </a:blip>
          <a:srcRect/>
          <a:stretch/>
        </p:blipFill>
        <p:spPr>
          <a:xfrm>
            <a:off x="6302846" y="296589"/>
            <a:ext cx="2405568" cy="1603712"/>
          </a:xfrm>
          <a:prstGeom prst="rect">
            <a:avLst/>
          </a:prstGeom>
          <a:noFill/>
          <a:ln>
            <a:noFill/>
          </a:ln>
        </p:spPr>
      </p:pic>
      <p:sp>
        <p:nvSpPr>
          <p:cNvPr id="57" name="Google Shape;57;g308f36edad5_1_0"/>
          <p:cNvSpPr/>
          <p:nvPr/>
        </p:nvSpPr>
        <p:spPr>
          <a:xfrm>
            <a:off x="6163675" y="2760800"/>
            <a:ext cx="2687100" cy="2230200"/>
          </a:xfrm>
          <a:prstGeom prst="rect">
            <a:avLst/>
          </a:prstGeom>
          <a:solidFill>
            <a:srgbClr val="FFE87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l-BE" sz="1400" b="0" i="0" u="none" strike="noStrike" cap="none">
                <a:solidFill>
                  <a:schemeClr val="lt1"/>
                </a:solidFill>
                <a:latin typeface="Arial"/>
                <a:ea typeface="Arial"/>
                <a:cs typeface="Arial"/>
                <a:sym typeface="Arial"/>
              </a:rPr>
              <a:t>WERK JE IN HET ZWEET</a:t>
            </a:r>
            <a:endParaRPr sz="1400" b="0" i="0" u="none" strike="noStrike" cap="none">
              <a:solidFill>
                <a:schemeClr val="lt1"/>
              </a:solidFill>
              <a:latin typeface="Arial"/>
              <a:ea typeface="Arial"/>
              <a:cs typeface="Arial"/>
              <a:sym typeface="Arial"/>
            </a:endParaRPr>
          </a:p>
        </p:txBody>
      </p:sp>
      <p:pic>
        <p:nvPicPr>
          <p:cNvPr id="58" name="Google Shape;58;g308f36edad5_1_0"/>
          <p:cNvPicPr preferRelativeResize="0"/>
          <p:nvPr/>
        </p:nvPicPr>
        <p:blipFill rotWithShape="1">
          <a:blip r:embed="rId6">
            <a:alphaModFix/>
          </a:blip>
          <a:srcRect/>
          <a:stretch/>
        </p:blipFill>
        <p:spPr>
          <a:xfrm>
            <a:off x="3327188" y="13598"/>
            <a:ext cx="2497310" cy="5101267"/>
          </a:xfrm>
          <a:prstGeom prst="rect">
            <a:avLst/>
          </a:prstGeom>
          <a:noFill/>
          <a:ln>
            <a:noFill/>
          </a:ln>
        </p:spPr>
      </p:pic>
      <p:pic>
        <p:nvPicPr>
          <p:cNvPr id="59" name="Google Shape;59;g308f36edad5_1_0"/>
          <p:cNvPicPr preferRelativeResize="0"/>
          <p:nvPr/>
        </p:nvPicPr>
        <p:blipFill rotWithShape="1">
          <a:blip r:embed="rId7">
            <a:alphaModFix/>
          </a:blip>
          <a:srcRect/>
          <a:stretch/>
        </p:blipFill>
        <p:spPr>
          <a:xfrm>
            <a:off x="6302846" y="2899317"/>
            <a:ext cx="2405569" cy="1601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0"/>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8" name="Google Shape;148;p10"/>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9" name="Google Shape;149;p10"/>
          <p:cNvPicPr preferRelativeResize="0"/>
          <p:nvPr/>
        </p:nvPicPr>
        <p:blipFill rotWithShape="1">
          <a:blip r:embed="rId3">
            <a:alphaModFix/>
          </a:blip>
          <a:srcRect/>
          <a:stretch/>
        </p:blipFill>
        <p:spPr>
          <a:xfrm>
            <a:off x="1866621" y="467996"/>
            <a:ext cx="882650" cy="3175000"/>
          </a:xfrm>
          <a:prstGeom prst="rect">
            <a:avLst/>
          </a:prstGeom>
          <a:noFill/>
          <a:ln>
            <a:noFill/>
          </a:ln>
        </p:spPr>
      </p:pic>
      <p:pic>
        <p:nvPicPr>
          <p:cNvPr id="150" name="Google Shape;150;p10"/>
          <p:cNvPicPr preferRelativeResize="0"/>
          <p:nvPr/>
        </p:nvPicPr>
        <p:blipFill rotWithShape="1">
          <a:blip r:embed="rId4">
            <a:alphaModFix/>
          </a:blip>
          <a:srcRect/>
          <a:stretch/>
        </p:blipFill>
        <p:spPr>
          <a:xfrm>
            <a:off x="5100085" y="467996"/>
            <a:ext cx="3384550" cy="3384550"/>
          </a:xfrm>
          <a:prstGeom prst="rect">
            <a:avLst/>
          </a:prstGeom>
          <a:noFill/>
          <a:ln>
            <a:noFill/>
          </a:ln>
        </p:spPr>
      </p:pic>
      <p:sp>
        <p:nvSpPr>
          <p:cNvPr id="151" name="Google Shape;151;p10"/>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0"/>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 name="Google Shape;153;p10"/>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11"/>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0" name="Google Shape;160;p11"/>
          <p:cNvPicPr preferRelativeResize="0"/>
          <p:nvPr/>
        </p:nvPicPr>
        <p:blipFill rotWithShape="1">
          <a:blip r:embed="rId3">
            <a:alphaModFix/>
          </a:blip>
          <a:srcRect/>
          <a:stretch/>
        </p:blipFill>
        <p:spPr>
          <a:xfrm>
            <a:off x="5767787" y="544576"/>
            <a:ext cx="2049145" cy="3076794"/>
          </a:xfrm>
          <a:prstGeom prst="rect">
            <a:avLst/>
          </a:prstGeom>
          <a:noFill/>
          <a:ln>
            <a:noFill/>
          </a:ln>
        </p:spPr>
      </p:pic>
      <p:pic>
        <p:nvPicPr>
          <p:cNvPr id="161" name="Google Shape;161;p11"/>
          <p:cNvPicPr preferRelativeResize="0"/>
          <p:nvPr/>
        </p:nvPicPr>
        <p:blipFill rotWithShape="1">
          <a:blip r:embed="rId4">
            <a:alphaModFix/>
          </a:blip>
          <a:srcRect/>
          <a:stretch/>
        </p:blipFill>
        <p:spPr>
          <a:xfrm>
            <a:off x="1156797" y="544576"/>
            <a:ext cx="2302298" cy="3153833"/>
          </a:xfrm>
          <a:prstGeom prst="rect">
            <a:avLst/>
          </a:prstGeom>
          <a:noFill/>
          <a:ln>
            <a:noFill/>
          </a:ln>
        </p:spPr>
      </p:pic>
      <p:sp>
        <p:nvSpPr>
          <p:cNvPr id="162" name="Google Shape;162;p11"/>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1"/>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4" name="Google Shape;164;p11"/>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0" name="Google Shape;170;p12"/>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1" name="Google Shape;171;p12"/>
          <p:cNvPicPr preferRelativeResize="0"/>
          <p:nvPr/>
        </p:nvPicPr>
        <p:blipFill rotWithShape="1">
          <a:blip r:embed="rId3">
            <a:alphaModFix/>
          </a:blip>
          <a:srcRect/>
          <a:stretch/>
        </p:blipFill>
        <p:spPr>
          <a:xfrm>
            <a:off x="5254828" y="474270"/>
            <a:ext cx="3162452" cy="3162452"/>
          </a:xfrm>
          <a:prstGeom prst="rect">
            <a:avLst/>
          </a:prstGeom>
          <a:noFill/>
          <a:ln>
            <a:noFill/>
          </a:ln>
        </p:spPr>
      </p:pic>
      <p:pic>
        <p:nvPicPr>
          <p:cNvPr id="172" name="Google Shape;172;p12"/>
          <p:cNvPicPr preferRelativeResize="0"/>
          <p:nvPr/>
        </p:nvPicPr>
        <p:blipFill rotWithShape="1">
          <a:blip r:embed="rId4">
            <a:alphaModFix/>
          </a:blip>
          <a:srcRect/>
          <a:stretch/>
        </p:blipFill>
        <p:spPr>
          <a:xfrm>
            <a:off x="1382010" y="630979"/>
            <a:ext cx="1851871" cy="2849033"/>
          </a:xfrm>
          <a:prstGeom prst="rect">
            <a:avLst/>
          </a:prstGeom>
          <a:noFill/>
          <a:ln>
            <a:noFill/>
          </a:ln>
        </p:spPr>
      </p:pic>
      <p:sp>
        <p:nvSpPr>
          <p:cNvPr id="173" name="Google Shape;173;p12"/>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2"/>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 name="Google Shape;175;p12"/>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 name="Google Shape;181;p13"/>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2" name="Google Shape;182;p13"/>
          <p:cNvPicPr preferRelativeResize="0"/>
          <p:nvPr/>
        </p:nvPicPr>
        <p:blipFill rotWithShape="1">
          <a:blip r:embed="rId3">
            <a:alphaModFix/>
          </a:blip>
          <a:srcRect/>
          <a:stretch/>
        </p:blipFill>
        <p:spPr>
          <a:xfrm>
            <a:off x="1240536" y="311362"/>
            <a:ext cx="2134819" cy="3488267"/>
          </a:xfrm>
          <a:prstGeom prst="rect">
            <a:avLst/>
          </a:prstGeom>
          <a:noFill/>
          <a:ln>
            <a:noFill/>
          </a:ln>
        </p:spPr>
      </p:pic>
      <p:pic>
        <p:nvPicPr>
          <p:cNvPr id="183" name="Google Shape;183;p13"/>
          <p:cNvPicPr preferRelativeResize="0"/>
          <p:nvPr/>
        </p:nvPicPr>
        <p:blipFill rotWithShape="1">
          <a:blip r:embed="rId4">
            <a:alphaModFix/>
          </a:blip>
          <a:srcRect/>
          <a:stretch/>
        </p:blipFill>
        <p:spPr>
          <a:xfrm>
            <a:off x="5108811" y="345144"/>
            <a:ext cx="3454485" cy="3454485"/>
          </a:xfrm>
          <a:prstGeom prst="rect">
            <a:avLst/>
          </a:prstGeom>
          <a:noFill/>
          <a:ln>
            <a:noFill/>
          </a:ln>
        </p:spPr>
      </p:pic>
      <p:sp>
        <p:nvSpPr>
          <p:cNvPr id="184" name="Google Shape;184;p13"/>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3"/>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 name="Google Shape;186;p13"/>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2" name="Google Shape;192;p14"/>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3" name="Google Shape;193;p14"/>
          <p:cNvPicPr preferRelativeResize="0"/>
          <p:nvPr/>
        </p:nvPicPr>
        <p:blipFill rotWithShape="1">
          <a:blip r:embed="rId3">
            <a:alphaModFix/>
          </a:blip>
          <a:srcRect/>
          <a:stretch/>
        </p:blipFill>
        <p:spPr>
          <a:xfrm>
            <a:off x="1241226" y="841357"/>
            <a:ext cx="2133439" cy="2680200"/>
          </a:xfrm>
          <a:prstGeom prst="rect">
            <a:avLst/>
          </a:prstGeom>
          <a:noFill/>
          <a:ln>
            <a:noFill/>
          </a:ln>
        </p:spPr>
      </p:pic>
      <p:pic>
        <p:nvPicPr>
          <p:cNvPr id="194" name="Google Shape;194;p14"/>
          <p:cNvPicPr preferRelativeResize="0"/>
          <p:nvPr/>
        </p:nvPicPr>
        <p:blipFill rotWithShape="1">
          <a:blip r:embed="rId4">
            <a:alphaModFix/>
          </a:blip>
          <a:srcRect/>
          <a:stretch/>
        </p:blipFill>
        <p:spPr>
          <a:xfrm>
            <a:off x="5681529" y="736598"/>
            <a:ext cx="2221661" cy="2954337"/>
          </a:xfrm>
          <a:prstGeom prst="rect">
            <a:avLst/>
          </a:prstGeom>
          <a:noFill/>
          <a:ln>
            <a:noFill/>
          </a:ln>
        </p:spPr>
      </p:pic>
      <p:sp>
        <p:nvSpPr>
          <p:cNvPr id="195" name="Google Shape;195;p14"/>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4"/>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 name="Google Shape;197;p14"/>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5"/>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3" name="Google Shape;203;p15"/>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4" name="Google Shape;204;p15"/>
          <p:cNvPicPr preferRelativeResize="0"/>
          <p:nvPr/>
        </p:nvPicPr>
        <p:blipFill rotWithShape="1">
          <a:blip r:embed="rId3">
            <a:alphaModFix/>
          </a:blip>
          <a:srcRect/>
          <a:stretch/>
        </p:blipFill>
        <p:spPr>
          <a:xfrm>
            <a:off x="488951" y="597386"/>
            <a:ext cx="3600449" cy="2801149"/>
          </a:xfrm>
          <a:prstGeom prst="rect">
            <a:avLst/>
          </a:prstGeom>
          <a:noFill/>
          <a:ln>
            <a:noFill/>
          </a:ln>
        </p:spPr>
      </p:pic>
      <p:pic>
        <p:nvPicPr>
          <p:cNvPr id="205" name="Google Shape;205;p15"/>
          <p:cNvPicPr preferRelativeResize="0"/>
          <p:nvPr/>
        </p:nvPicPr>
        <p:blipFill rotWithShape="1">
          <a:blip r:embed="rId4">
            <a:alphaModFix/>
          </a:blip>
          <a:srcRect/>
          <a:stretch/>
        </p:blipFill>
        <p:spPr>
          <a:xfrm>
            <a:off x="5179459" y="376078"/>
            <a:ext cx="3365523" cy="3365523"/>
          </a:xfrm>
          <a:prstGeom prst="rect">
            <a:avLst/>
          </a:prstGeom>
          <a:noFill/>
          <a:ln>
            <a:noFill/>
          </a:ln>
        </p:spPr>
      </p:pic>
      <p:sp>
        <p:nvSpPr>
          <p:cNvPr id="206" name="Google Shape;206;p15"/>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5"/>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15"/>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 name="Google Shape;214;p16"/>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5" name="Google Shape;215;p16" descr="BONI bananen"/>
          <p:cNvPicPr preferRelativeResize="0"/>
          <p:nvPr/>
        </p:nvPicPr>
        <p:blipFill rotWithShape="1">
          <a:blip r:embed="rId3">
            <a:alphaModFix/>
          </a:blip>
          <a:srcRect/>
          <a:stretch/>
        </p:blipFill>
        <p:spPr>
          <a:xfrm>
            <a:off x="5520267" y="687848"/>
            <a:ext cx="2946399" cy="2710687"/>
          </a:xfrm>
          <a:prstGeom prst="rect">
            <a:avLst/>
          </a:prstGeom>
          <a:noFill/>
          <a:ln>
            <a:noFill/>
          </a:ln>
        </p:spPr>
      </p:pic>
      <p:pic>
        <p:nvPicPr>
          <p:cNvPr id="216" name="Google Shape;216;p16" descr="Een afbeelding van Chiquita Bananen family pack"/>
          <p:cNvPicPr preferRelativeResize="0"/>
          <p:nvPr/>
        </p:nvPicPr>
        <p:blipFill rotWithShape="1">
          <a:blip r:embed="rId4">
            <a:alphaModFix/>
          </a:blip>
          <a:srcRect/>
          <a:stretch/>
        </p:blipFill>
        <p:spPr>
          <a:xfrm>
            <a:off x="1012241" y="685443"/>
            <a:ext cx="2713092" cy="2713092"/>
          </a:xfrm>
          <a:prstGeom prst="rect">
            <a:avLst/>
          </a:prstGeom>
          <a:noFill/>
          <a:ln>
            <a:noFill/>
          </a:ln>
        </p:spPr>
      </p:pic>
      <p:sp>
        <p:nvSpPr>
          <p:cNvPr id="217" name="Google Shape;217;p16"/>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6"/>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 name="Google Shape;219;p16"/>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223"/>
        <p:cNvGrpSpPr/>
        <p:nvPr/>
      </p:nvGrpSpPr>
      <p:grpSpPr>
        <a:xfrm>
          <a:off x="0" y="0"/>
          <a:ext cx="0" cy="0"/>
          <a:chOff x="0" y="0"/>
          <a:chExt cx="0" cy="0"/>
        </a:xfrm>
      </p:grpSpPr>
      <p:sp>
        <p:nvSpPr>
          <p:cNvPr id="224" name="Google Shape;224;p17"/>
          <p:cNvSpPr txBox="1">
            <a:spLocks noGrp="1"/>
          </p:cNvSpPr>
          <p:nvPr>
            <p:ph type="ctrTitle"/>
          </p:nvPr>
        </p:nvSpPr>
        <p:spPr>
          <a:xfrm>
            <a:off x="311700" y="1545450"/>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nl-BE">
                <a:solidFill>
                  <a:srgbClr val="FFFFFF"/>
                </a:solidFill>
                <a:latin typeface="Nunito"/>
                <a:ea typeface="Nunito"/>
                <a:cs typeface="Nunito"/>
                <a:sym typeface="Nunito"/>
              </a:rPr>
              <a:t>Koos jij het vaakst GEEL? </a:t>
            </a:r>
            <a:br>
              <a:rPr lang="nl-BE">
                <a:solidFill>
                  <a:srgbClr val="FFFFFF"/>
                </a:solidFill>
                <a:latin typeface="Nunito"/>
                <a:ea typeface="Nunito"/>
                <a:cs typeface="Nunito"/>
                <a:sym typeface="Nunito"/>
              </a:rPr>
            </a:br>
            <a:r>
              <a:rPr lang="nl-BE">
                <a:solidFill>
                  <a:srgbClr val="FFFFFF"/>
                </a:solidFill>
                <a:latin typeface="Nunito"/>
                <a:ea typeface="Nunito"/>
                <a:cs typeface="Nunito"/>
                <a:sym typeface="Nunito"/>
              </a:rPr>
              <a:t>Koos je vaker BLAUW? </a:t>
            </a:r>
            <a:endParaRPr>
              <a:solidFill>
                <a:srgbClr val="FFFFFF"/>
              </a:solidFill>
              <a:latin typeface="Nunito"/>
              <a:ea typeface="Nunito"/>
              <a:cs typeface="Nunito"/>
              <a:sym typeface="Nunito"/>
            </a:endParaRPr>
          </a:p>
        </p:txBody>
      </p:sp>
      <p:pic>
        <p:nvPicPr>
          <p:cNvPr id="225" name="Google Shape;225;p17"/>
          <p:cNvPicPr preferRelativeResize="0"/>
          <p:nvPr/>
        </p:nvPicPr>
        <p:blipFill rotWithShape="1">
          <a:blip r:embed="rId3">
            <a:alphaModFix/>
          </a:blip>
          <a:srcRect/>
          <a:stretch/>
        </p:blipFill>
        <p:spPr>
          <a:xfrm>
            <a:off x="6684325" y="4287758"/>
            <a:ext cx="2459675" cy="847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18"/>
          <p:cNvGrpSpPr/>
          <p:nvPr/>
        </p:nvGrpSpPr>
        <p:grpSpPr>
          <a:xfrm>
            <a:off x="1656700" y="1292161"/>
            <a:ext cx="5813667" cy="1780401"/>
            <a:chOff x="678343" y="566139"/>
            <a:chExt cx="5813667" cy="1780401"/>
          </a:xfrm>
        </p:grpSpPr>
        <p:sp>
          <p:nvSpPr>
            <p:cNvPr id="231" name="Google Shape;231;p18"/>
            <p:cNvSpPr txBox="1"/>
            <p:nvPr/>
          </p:nvSpPr>
          <p:spPr>
            <a:xfrm>
              <a:off x="678343" y="566139"/>
              <a:ext cx="58136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Welke producten zijn je lekkerste?</a:t>
              </a:r>
              <a:endParaRPr/>
            </a:p>
          </p:txBody>
        </p:sp>
        <p:sp>
          <p:nvSpPr>
            <p:cNvPr id="232" name="Google Shape;232;p18"/>
            <p:cNvSpPr/>
            <p:nvPr/>
          </p:nvSpPr>
          <p:spPr>
            <a:xfrm>
              <a:off x="1471611" y="1164124"/>
              <a:ext cx="2088000" cy="1182416"/>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1800" b="0" i="0" u="none" strike="noStrike" cap="none">
                  <a:solidFill>
                    <a:schemeClr val="dk1"/>
                  </a:solidFill>
                  <a:latin typeface="Arial"/>
                  <a:ea typeface="Arial"/>
                  <a:cs typeface="Arial"/>
                  <a:sym typeface="Arial"/>
                </a:rPr>
                <a:t>Gele producten</a:t>
              </a:r>
              <a:endParaRPr/>
            </a:p>
          </p:txBody>
        </p:sp>
        <p:sp>
          <p:nvSpPr>
            <p:cNvPr id="233" name="Google Shape;233;p18"/>
            <p:cNvSpPr/>
            <p:nvPr/>
          </p:nvSpPr>
          <p:spPr>
            <a:xfrm>
              <a:off x="3695341" y="1164124"/>
              <a:ext cx="2088000" cy="1172129"/>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1800" b="0" i="0" u="none" strike="noStrike" cap="none">
                  <a:solidFill>
                    <a:schemeClr val="dk1"/>
                  </a:solidFill>
                  <a:latin typeface="Arial"/>
                  <a:ea typeface="Arial"/>
                  <a:cs typeface="Arial"/>
                  <a:sym typeface="Arial"/>
                </a:rPr>
                <a:t>Blauwe producten </a:t>
              </a:r>
              <a:endParaRPr/>
            </a:p>
          </p:txBody>
        </p:sp>
      </p:grpSp>
      <p:pic>
        <p:nvPicPr>
          <p:cNvPr id="234" name="Google Shape;234;p18"/>
          <p:cNvPicPr preferRelativeResize="0"/>
          <p:nvPr/>
        </p:nvPicPr>
        <p:blipFill rotWithShape="1">
          <a:blip r:embed="rId3">
            <a:alphaModFix/>
          </a:blip>
          <a:srcRect/>
          <a:stretch/>
        </p:blipFill>
        <p:spPr>
          <a:xfrm>
            <a:off x="2044358" y="1222216"/>
            <a:ext cx="540000" cy="540000"/>
          </a:xfrm>
          <a:prstGeom prst="rect">
            <a:avLst/>
          </a:prstGeom>
          <a:noFill/>
          <a:ln>
            <a:noFill/>
          </a:ln>
        </p:spPr>
      </p:pic>
      <p:sp>
        <p:nvSpPr>
          <p:cNvPr id="235" name="Google Shape;235;p18"/>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8"/>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34;p18">
            <a:extLst>
              <a:ext uri="{FF2B5EF4-FFF2-40B4-BE49-F238E27FC236}">
                <a16:creationId xmlns:a16="http://schemas.microsoft.com/office/drawing/2014/main" id="{EEB88D04-80E9-3213-B035-025FDC750CAE}"/>
              </a:ext>
            </a:extLst>
          </p:cNvPr>
          <p:cNvPicPr preferRelativeResize="0"/>
          <p:nvPr/>
        </p:nvPicPr>
        <p:blipFill rotWithShape="1">
          <a:blip r:embed="rId3">
            <a:alphaModFix/>
          </a:blip>
          <a:srcRect/>
          <a:stretch/>
        </p:blipFill>
        <p:spPr>
          <a:xfrm>
            <a:off x="6491698" y="1262043"/>
            <a:ext cx="540000" cy="540000"/>
          </a:xfrm>
          <a:prstGeom prst="rect">
            <a:avLst/>
          </a:prstGeom>
          <a:noFill/>
          <a:ln>
            <a:noFill/>
          </a:ln>
        </p:spPr>
      </p:pic>
      <p:pic>
        <p:nvPicPr>
          <p:cNvPr id="3" name="Google Shape;219;p16">
            <a:extLst>
              <a:ext uri="{FF2B5EF4-FFF2-40B4-BE49-F238E27FC236}">
                <a16:creationId xmlns:a16="http://schemas.microsoft.com/office/drawing/2014/main" id="{D00BA8D3-7C47-B67A-6821-7392B39081EE}"/>
              </a:ext>
            </a:extLst>
          </p:cNvPr>
          <p:cNvPicPr preferRelativeResize="0"/>
          <p:nvPr/>
        </p:nvPicPr>
        <p:blipFill rotWithShape="1">
          <a:blip r:embed="rId4">
            <a:alphaModFix/>
          </a:blip>
          <a:srcRect/>
          <a:stretch/>
        </p:blipFill>
        <p:spPr>
          <a:xfrm>
            <a:off x="6684325" y="4287758"/>
            <a:ext cx="2459675" cy="847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19"/>
          <p:cNvGrpSpPr/>
          <p:nvPr/>
        </p:nvGrpSpPr>
        <p:grpSpPr>
          <a:xfrm>
            <a:off x="1665166" y="1298556"/>
            <a:ext cx="5813667" cy="1780401"/>
            <a:chOff x="678343" y="566139"/>
            <a:chExt cx="5813667" cy="1780401"/>
          </a:xfrm>
        </p:grpSpPr>
        <p:sp>
          <p:nvSpPr>
            <p:cNvPr id="243" name="Google Shape;243;p19"/>
            <p:cNvSpPr txBox="1"/>
            <p:nvPr/>
          </p:nvSpPr>
          <p:spPr>
            <a:xfrm>
              <a:off x="678343" y="566139"/>
              <a:ext cx="58136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Welke producten zijn volgens jou het duurst?</a:t>
              </a:r>
              <a:endParaRPr/>
            </a:p>
          </p:txBody>
        </p:sp>
        <p:sp>
          <p:nvSpPr>
            <p:cNvPr id="244" name="Google Shape;244;p19"/>
            <p:cNvSpPr/>
            <p:nvPr/>
          </p:nvSpPr>
          <p:spPr>
            <a:xfrm>
              <a:off x="1471611" y="1164124"/>
              <a:ext cx="2088000" cy="1182416"/>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1800" b="0" i="0" u="none" strike="noStrike" cap="none">
                  <a:solidFill>
                    <a:schemeClr val="dk1"/>
                  </a:solidFill>
                  <a:latin typeface="Arial"/>
                  <a:ea typeface="Arial"/>
                  <a:cs typeface="Arial"/>
                  <a:sym typeface="Arial"/>
                </a:rPr>
                <a:t>Gele producten</a:t>
              </a:r>
              <a:endParaRPr/>
            </a:p>
          </p:txBody>
        </p:sp>
        <p:sp>
          <p:nvSpPr>
            <p:cNvPr id="245" name="Google Shape;245;p19"/>
            <p:cNvSpPr/>
            <p:nvPr/>
          </p:nvSpPr>
          <p:spPr>
            <a:xfrm>
              <a:off x="3695341" y="1164124"/>
              <a:ext cx="2088000" cy="1172129"/>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1800" b="0" i="0" u="none" strike="noStrike" cap="none">
                  <a:solidFill>
                    <a:schemeClr val="dk1"/>
                  </a:solidFill>
                  <a:latin typeface="Arial"/>
                  <a:ea typeface="Arial"/>
                  <a:cs typeface="Arial"/>
                  <a:sym typeface="Arial"/>
                </a:rPr>
                <a:t>Blauwe producten </a:t>
              </a:r>
              <a:endParaRPr/>
            </a:p>
          </p:txBody>
        </p:sp>
      </p:grpSp>
      <p:pic>
        <p:nvPicPr>
          <p:cNvPr id="246" name="Google Shape;246;p19"/>
          <p:cNvPicPr preferRelativeResize="0"/>
          <p:nvPr/>
        </p:nvPicPr>
        <p:blipFill rotWithShape="1">
          <a:blip r:embed="rId3">
            <a:alphaModFix/>
          </a:blip>
          <a:srcRect/>
          <a:stretch/>
        </p:blipFill>
        <p:spPr>
          <a:xfrm>
            <a:off x="1463940" y="1228611"/>
            <a:ext cx="540000" cy="540000"/>
          </a:xfrm>
          <a:prstGeom prst="rect">
            <a:avLst/>
          </a:prstGeom>
          <a:noFill/>
          <a:ln>
            <a:noFill/>
          </a:ln>
        </p:spPr>
      </p:pic>
      <p:sp>
        <p:nvSpPr>
          <p:cNvPr id="247" name="Google Shape;247;p19"/>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9"/>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46;p19">
            <a:extLst>
              <a:ext uri="{FF2B5EF4-FFF2-40B4-BE49-F238E27FC236}">
                <a16:creationId xmlns:a16="http://schemas.microsoft.com/office/drawing/2014/main" id="{CAE56BF9-3393-995F-8B66-227DAD76023B}"/>
              </a:ext>
            </a:extLst>
          </p:cNvPr>
          <p:cNvPicPr preferRelativeResize="0"/>
          <p:nvPr/>
        </p:nvPicPr>
        <p:blipFill rotWithShape="1">
          <a:blip r:embed="rId3">
            <a:alphaModFix/>
          </a:blip>
          <a:srcRect/>
          <a:stretch/>
        </p:blipFill>
        <p:spPr>
          <a:xfrm>
            <a:off x="7140059" y="1228611"/>
            <a:ext cx="540000" cy="540000"/>
          </a:xfrm>
          <a:prstGeom prst="rect">
            <a:avLst/>
          </a:prstGeom>
          <a:noFill/>
          <a:ln>
            <a:noFill/>
          </a:ln>
        </p:spPr>
      </p:pic>
      <p:pic>
        <p:nvPicPr>
          <p:cNvPr id="3" name="Google Shape;219;p16">
            <a:extLst>
              <a:ext uri="{FF2B5EF4-FFF2-40B4-BE49-F238E27FC236}">
                <a16:creationId xmlns:a16="http://schemas.microsoft.com/office/drawing/2014/main" id="{1BAF81C7-5D07-9D19-D9FE-663800A9A98B}"/>
              </a:ext>
            </a:extLst>
          </p:cNvPr>
          <p:cNvPicPr preferRelativeResize="0"/>
          <p:nvPr/>
        </p:nvPicPr>
        <p:blipFill rotWithShape="1">
          <a:blip r:embed="rId4">
            <a:alphaModFix/>
          </a:blip>
          <a:srcRect/>
          <a:stretch/>
        </p:blipFill>
        <p:spPr>
          <a:xfrm>
            <a:off x="6684325" y="4287758"/>
            <a:ext cx="2459675" cy="847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63"/>
        <p:cNvGrpSpPr/>
        <p:nvPr/>
      </p:nvGrpSpPr>
      <p:grpSpPr>
        <a:xfrm>
          <a:off x="0" y="0"/>
          <a:ext cx="0" cy="0"/>
          <a:chOff x="0" y="0"/>
          <a:chExt cx="0" cy="0"/>
        </a:xfrm>
      </p:grpSpPr>
      <p:sp>
        <p:nvSpPr>
          <p:cNvPr id="64" name="Google Shape;64;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nl-BE">
                <a:solidFill>
                  <a:srgbClr val="FFFFFF"/>
                </a:solidFill>
                <a:latin typeface="Nunito"/>
                <a:ea typeface="Nunito"/>
                <a:cs typeface="Nunito"/>
                <a:sym typeface="Nunito"/>
              </a:rPr>
              <a:t>PROEF JE RIJK</a:t>
            </a:r>
            <a:endParaRPr>
              <a:solidFill>
                <a:srgbClr val="FFFFFF"/>
              </a:solidFill>
              <a:latin typeface="Nunito"/>
              <a:ea typeface="Nunito"/>
              <a:cs typeface="Nunito"/>
              <a:sym typeface="Nunito"/>
            </a:endParaRPr>
          </a:p>
        </p:txBody>
      </p:sp>
      <p:pic>
        <p:nvPicPr>
          <p:cNvPr id="65" name="Google Shape;65;p2"/>
          <p:cNvPicPr preferRelativeResize="0"/>
          <p:nvPr/>
        </p:nvPicPr>
        <p:blipFill rotWithShape="1">
          <a:blip r:embed="rId3">
            <a:alphaModFix/>
          </a:blip>
          <a:srcRect/>
          <a:stretch/>
        </p:blipFill>
        <p:spPr>
          <a:xfrm>
            <a:off x="6684325" y="4287758"/>
            <a:ext cx="2459675" cy="847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253"/>
        <p:cNvGrpSpPr/>
        <p:nvPr/>
      </p:nvGrpSpPr>
      <p:grpSpPr>
        <a:xfrm>
          <a:off x="0" y="0"/>
          <a:ext cx="0" cy="0"/>
          <a:chOff x="0" y="0"/>
          <a:chExt cx="0" cy="0"/>
        </a:xfrm>
      </p:grpSpPr>
      <p:pic>
        <p:nvPicPr>
          <p:cNvPr id="254" name="Google Shape;254;p20"/>
          <p:cNvPicPr preferRelativeResize="0"/>
          <p:nvPr/>
        </p:nvPicPr>
        <p:blipFill rotWithShape="1">
          <a:blip r:embed="rId3">
            <a:alphaModFix/>
          </a:blip>
          <a:srcRect l="1057" t="23401" r="61479"/>
          <a:stretch/>
        </p:blipFill>
        <p:spPr>
          <a:xfrm>
            <a:off x="1175657" y="1896541"/>
            <a:ext cx="3396343" cy="2208845"/>
          </a:xfrm>
          <a:prstGeom prst="rect">
            <a:avLst/>
          </a:prstGeom>
          <a:noFill/>
          <a:ln>
            <a:noFill/>
          </a:ln>
        </p:spPr>
      </p:pic>
      <p:sp>
        <p:nvSpPr>
          <p:cNvPr id="255" name="Google Shape;255;p20"/>
          <p:cNvSpPr/>
          <p:nvPr/>
        </p:nvSpPr>
        <p:spPr>
          <a:xfrm>
            <a:off x="1175657" y="1896540"/>
            <a:ext cx="3370777" cy="2208845"/>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56" name="Google Shape;256;p20"/>
          <p:cNvSpPr/>
          <p:nvPr/>
        </p:nvSpPr>
        <p:spPr>
          <a:xfrm>
            <a:off x="4682164" y="1896541"/>
            <a:ext cx="3396344" cy="2208844"/>
          </a:xfrm>
          <a:prstGeom prst="rect">
            <a:avLst/>
          </a:prstGeom>
          <a:solidFill>
            <a:schemeClr val="lt1"/>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57" name="Google Shape;257;p20"/>
          <p:cNvSpPr txBox="1"/>
          <p:nvPr/>
        </p:nvSpPr>
        <p:spPr>
          <a:xfrm>
            <a:off x="1676399" y="1187594"/>
            <a:ext cx="23948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3200" b="0" i="0" u="none" strike="noStrike" cap="none">
                <a:solidFill>
                  <a:schemeClr val="lt1"/>
                </a:solidFill>
                <a:latin typeface="Arial"/>
                <a:ea typeface="Arial"/>
                <a:cs typeface="Arial"/>
                <a:sym typeface="Arial"/>
              </a:rPr>
              <a:t>A-MERKEN</a:t>
            </a:r>
            <a:endParaRPr/>
          </a:p>
        </p:txBody>
      </p:sp>
      <p:sp>
        <p:nvSpPr>
          <p:cNvPr id="258" name="Google Shape;258;p20"/>
          <p:cNvSpPr txBox="1"/>
          <p:nvPr/>
        </p:nvSpPr>
        <p:spPr>
          <a:xfrm>
            <a:off x="4782317" y="942218"/>
            <a:ext cx="329619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nl-BE" sz="2400" b="0" i="0" u="none" strike="noStrike" cap="none">
                <a:solidFill>
                  <a:schemeClr val="lt1"/>
                </a:solidFill>
                <a:latin typeface="Arial"/>
                <a:ea typeface="Arial"/>
                <a:cs typeface="Arial"/>
                <a:sym typeface="Arial"/>
              </a:rPr>
              <a:t>HUISMERKEN/</a:t>
            </a:r>
            <a:endParaRPr/>
          </a:p>
          <a:p>
            <a:pPr marL="0" marR="0" lvl="0" indent="0" algn="ctr" rtl="0">
              <a:lnSpc>
                <a:spcPct val="100000"/>
              </a:lnSpc>
              <a:spcBef>
                <a:spcPts val="0"/>
              </a:spcBef>
              <a:spcAft>
                <a:spcPts val="0"/>
              </a:spcAft>
              <a:buNone/>
            </a:pPr>
            <a:r>
              <a:rPr lang="nl-BE" sz="2400" b="0" i="0" u="none" strike="noStrike" cap="none">
                <a:solidFill>
                  <a:schemeClr val="lt1"/>
                </a:solidFill>
                <a:latin typeface="Arial"/>
                <a:ea typeface="Arial"/>
                <a:cs typeface="Arial"/>
                <a:sym typeface="Arial"/>
              </a:rPr>
              <a:t>WITTE PRODUCTEN</a:t>
            </a:r>
            <a:endParaRPr/>
          </a:p>
        </p:txBody>
      </p:sp>
      <p:pic>
        <p:nvPicPr>
          <p:cNvPr id="259" name="Google Shape;259;p20"/>
          <p:cNvPicPr preferRelativeResize="0"/>
          <p:nvPr/>
        </p:nvPicPr>
        <p:blipFill rotWithShape="1">
          <a:blip r:embed="rId4">
            <a:alphaModFix/>
          </a:blip>
          <a:srcRect/>
          <a:stretch/>
        </p:blipFill>
        <p:spPr>
          <a:xfrm>
            <a:off x="4140175" y="1896539"/>
            <a:ext cx="2095162" cy="1128164"/>
          </a:xfrm>
          <a:prstGeom prst="rect">
            <a:avLst/>
          </a:prstGeom>
          <a:noFill/>
          <a:ln>
            <a:noFill/>
          </a:ln>
        </p:spPr>
      </p:pic>
      <p:pic>
        <p:nvPicPr>
          <p:cNvPr id="260" name="Google Shape;260;p20" descr="AD Delhaize Merchtem - Diensten &amp; Merken - Voor al uw boodschappen"/>
          <p:cNvPicPr preferRelativeResize="0"/>
          <p:nvPr/>
        </p:nvPicPr>
        <p:blipFill rotWithShape="1">
          <a:blip r:embed="rId5">
            <a:alphaModFix/>
          </a:blip>
          <a:srcRect/>
          <a:stretch/>
        </p:blipFill>
        <p:spPr>
          <a:xfrm>
            <a:off x="4846427" y="2944150"/>
            <a:ext cx="949397" cy="440175"/>
          </a:xfrm>
          <a:prstGeom prst="rect">
            <a:avLst/>
          </a:prstGeom>
          <a:noFill/>
          <a:ln>
            <a:noFill/>
          </a:ln>
        </p:spPr>
      </p:pic>
      <p:pic>
        <p:nvPicPr>
          <p:cNvPr id="261" name="Google Shape;261;p20"/>
          <p:cNvPicPr preferRelativeResize="0"/>
          <p:nvPr/>
        </p:nvPicPr>
        <p:blipFill rotWithShape="1">
          <a:blip r:embed="rId6">
            <a:alphaModFix/>
          </a:blip>
          <a:srcRect/>
          <a:stretch/>
        </p:blipFill>
        <p:spPr>
          <a:xfrm>
            <a:off x="6616159" y="2020019"/>
            <a:ext cx="681671" cy="859498"/>
          </a:xfrm>
          <a:prstGeom prst="rect">
            <a:avLst/>
          </a:prstGeom>
          <a:noFill/>
          <a:ln>
            <a:noFill/>
          </a:ln>
        </p:spPr>
      </p:pic>
      <p:pic>
        <p:nvPicPr>
          <p:cNvPr id="262" name="Google Shape;262;p20"/>
          <p:cNvPicPr preferRelativeResize="0"/>
          <p:nvPr/>
        </p:nvPicPr>
        <p:blipFill rotWithShape="1">
          <a:blip r:embed="rId7">
            <a:alphaModFix/>
          </a:blip>
          <a:srcRect/>
          <a:stretch/>
        </p:blipFill>
        <p:spPr>
          <a:xfrm>
            <a:off x="7048865" y="3489732"/>
            <a:ext cx="838745" cy="525449"/>
          </a:xfrm>
          <a:prstGeom prst="rect">
            <a:avLst/>
          </a:prstGeom>
          <a:noFill/>
          <a:ln>
            <a:noFill/>
          </a:ln>
        </p:spPr>
      </p:pic>
      <p:pic>
        <p:nvPicPr>
          <p:cNvPr id="263" name="Google Shape;263;p20"/>
          <p:cNvPicPr preferRelativeResize="0"/>
          <p:nvPr/>
        </p:nvPicPr>
        <p:blipFill rotWithShape="1">
          <a:blip r:embed="rId8">
            <a:alphaModFix/>
          </a:blip>
          <a:srcRect l="6475" t="19042" r="55002" b="54373"/>
          <a:stretch/>
        </p:blipFill>
        <p:spPr>
          <a:xfrm>
            <a:off x="4846427" y="3564377"/>
            <a:ext cx="1388910" cy="444841"/>
          </a:xfrm>
          <a:prstGeom prst="rect">
            <a:avLst/>
          </a:prstGeom>
          <a:noFill/>
          <a:ln>
            <a:noFill/>
          </a:ln>
        </p:spPr>
      </p:pic>
      <p:pic>
        <p:nvPicPr>
          <p:cNvPr id="264" name="Google Shape;264;p20"/>
          <p:cNvPicPr preferRelativeResize="0"/>
          <p:nvPr/>
        </p:nvPicPr>
        <p:blipFill rotWithShape="1">
          <a:blip r:embed="rId9">
            <a:alphaModFix/>
          </a:blip>
          <a:srcRect/>
          <a:stretch/>
        </p:blipFill>
        <p:spPr>
          <a:xfrm>
            <a:off x="5520909" y="2036076"/>
            <a:ext cx="1271451" cy="684627"/>
          </a:xfrm>
          <a:prstGeom prst="rect">
            <a:avLst/>
          </a:prstGeom>
          <a:noFill/>
          <a:ln>
            <a:noFill/>
          </a:ln>
        </p:spPr>
      </p:pic>
      <p:pic>
        <p:nvPicPr>
          <p:cNvPr id="265" name="Google Shape;265;p20"/>
          <p:cNvPicPr preferRelativeResize="0"/>
          <p:nvPr/>
        </p:nvPicPr>
        <p:blipFill rotWithShape="1">
          <a:blip r:embed="rId10">
            <a:alphaModFix/>
          </a:blip>
          <a:srcRect l="4246" t="3856" r="22863" b="74876"/>
          <a:stretch/>
        </p:blipFill>
        <p:spPr>
          <a:xfrm>
            <a:off x="5907833" y="2969721"/>
            <a:ext cx="2103108" cy="399561"/>
          </a:xfrm>
          <a:prstGeom prst="rect">
            <a:avLst/>
          </a:prstGeom>
          <a:noFill/>
          <a:ln>
            <a:noFill/>
          </a:ln>
        </p:spPr>
      </p:pic>
      <p:pic>
        <p:nvPicPr>
          <p:cNvPr id="266" name="Google Shape;266;p20"/>
          <p:cNvPicPr preferRelativeResize="0"/>
          <p:nvPr/>
        </p:nvPicPr>
        <p:blipFill rotWithShape="1">
          <a:blip r:embed="rId11">
            <a:alphaModFix/>
          </a:blip>
          <a:srcRect/>
          <a:stretch/>
        </p:blipFill>
        <p:spPr>
          <a:xfrm>
            <a:off x="7243573" y="2036076"/>
            <a:ext cx="775063" cy="775063"/>
          </a:xfrm>
          <a:prstGeom prst="rect">
            <a:avLst/>
          </a:prstGeom>
          <a:noFill/>
          <a:ln>
            <a:noFill/>
          </a:ln>
        </p:spPr>
      </p:pic>
      <p:pic>
        <p:nvPicPr>
          <p:cNvPr id="267" name="Google Shape;267;p20"/>
          <p:cNvPicPr preferRelativeResize="0"/>
          <p:nvPr/>
        </p:nvPicPr>
        <p:blipFill rotWithShape="1">
          <a:blip r:embed="rId12">
            <a:alphaModFix/>
          </a:blip>
          <a:srcRect l="6633" t="62581" r="61631" b="7665"/>
          <a:stretch/>
        </p:blipFill>
        <p:spPr>
          <a:xfrm>
            <a:off x="6305762" y="3414808"/>
            <a:ext cx="688021" cy="645050"/>
          </a:xfrm>
          <a:prstGeom prst="rect">
            <a:avLst/>
          </a:prstGeom>
          <a:noFill/>
          <a:ln>
            <a:noFill/>
          </a:ln>
        </p:spPr>
      </p:pic>
      <p:pic>
        <p:nvPicPr>
          <p:cNvPr id="2" name="Google Shape;219;p16">
            <a:extLst>
              <a:ext uri="{FF2B5EF4-FFF2-40B4-BE49-F238E27FC236}">
                <a16:creationId xmlns:a16="http://schemas.microsoft.com/office/drawing/2014/main" id="{AE096770-425C-EB6A-3CAC-090A6900B32F}"/>
              </a:ext>
            </a:extLst>
          </p:cNvPr>
          <p:cNvPicPr preferRelativeResize="0"/>
          <p:nvPr/>
        </p:nvPicPr>
        <p:blipFill rotWithShape="1">
          <a:blip r:embed="rId13">
            <a:alphaModFix/>
          </a:blip>
          <a:srcRect/>
          <a:stretch/>
        </p:blipFill>
        <p:spPr>
          <a:xfrm>
            <a:off x="6684325" y="4287758"/>
            <a:ext cx="2459675" cy="847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272"/>
        <p:cNvGrpSpPr/>
        <p:nvPr/>
      </p:nvGrpSpPr>
      <p:grpSpPr>
        <a:xfrm>
          <a:off x="0" y="0"/>
          <a:ext cx="0" cy="0"/>
          <a:chOff x="0" y="0"/>
          <a:chExt cx="0" cy="0"/>
        </a:xfrm>
      </p:grpSpPr>
      <p:sp>
        <p:nvSpPr>
          <p:cNvPr id="273" name="Google Shape;273;p21"/>
          <p:cNvSpPr txBox="1">
            <a:spLocks noGrp="1"/>
          </p:cNvSpPr>
          <p:nvPr>
            <p:ph type="ctrTitle"/>
          </p:nvPr>
        </p:nvSpPr>
        <p:spPr>
          <a:xfrm>
            <a:off x="311700" y="1545450"/>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nl-BE">
                <a:solidFill>
                  <a:srgbClr val="FFFFFF"/>
                </a:solidFill>
                <a:latin typeface="Nunito"/>
                <a:ea typeface="Nunito"/>
                <a:cs typeface="Nunito"/>
                <a:sym typeface="Nunito"/>
              </a:rPr>
              <a:t>Even kijken naar het prijskaartje.</a:t>
            </a:r>
            <a:endParaRPr>
              <a:solidFill>
                <a:srgbClr val="FFFFFF"/>
              </a:solidFill>
              <a:latin typeface="Nunito"/>
              <a:ea typeface="Nunito"/>
              <a:cs typeface="Nunito"/>
              <a:sym typeface="Nunito"/>
            </a:endParaRPr>
          </a:p>
        </p:txBody>
      </p:sp>
      <p:pic>
        <p:nvPicPr>
          <p:cNvPr id="2" name="Google Shape;219;p16">
            <a:extLst>
              <a:ext uri="{FF2B5EF4-FFF2-40B4-BE49-F238E27FC236}">
                <a16:creationId xmlns:a16="http://schemas.microsoft.com/office/drawing/2014/main" id="{7843C579-575A-C822-B188-AAF308B72A3E}"/>
              </a:ext>
            </a:extLst>
          </p:cNvPr>
          <p:cNvPicPr preferRelativeResize="0"/>
          <p:nvPr/>
        </p:nvPicPr>
        <p:blipFill rotWithShape="1">
          <a:blip r:embed="rId3">
            <a:alphaModFix/>
          </a:blip>
          <a:srcRect/>
          <a:stretch/>
        </p:blipFill>
        <p:spPr>
          <a:xfrm>
            <a:off x="6684325" y="4287758"/>
            <a:ext cx="2459675" cy="847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p:nvPr/>
        </p:nvSpPr>
        <p:spPr>
          <a:xfrm>
            <a:off x="182881" y="182730"/>
            <a:ext cx="4250130" cy="3745532"/>
          </a:xfrm>
          <a:prstGeom prst="rect">
            <a:avLst/>
          </a:prstGeom>
          <a:noFill/>
          <a:ln w="571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0" name="Google Shape;280;p22"/>
          <p:cNvSpPr/>
          <p:nvPr/>
        </p:nvSpPr>
        <p:spPr>
          <a:xfrm>
            <a:off x="4710989" y="182730"/>
            <a:ext cx="4250130" cy="3745532"/>
          </a:xfrm>
          <a:prstGeom prst="rect">
            <a:avLst/>
          </a:prstGeom>
          <a:noFill/>
          <a:ln w="5715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1" name="Google Shape;281;p22" descr="Coca-Cola Coke Soft drink 1000 ml | Carrefour Site"/>
          <p:cNvPicPr preferRelativeResize="0"/>
          <p:nvPr/>
        </p:nvPicPr>
        <p:blipFill rotWithShape="1">
          <a:blip r:embed="rId3">
            <a:alphaModFix/>
          </a:blip>
          <a:srcRect/>
          <a:stretch/>
        </p:blipFill>
        <p:spPr>
          <a:xfrm>
            <a:off x="700372" y="447922"/>
            <a:ext cx="3215148" cy="3215148"/>
          </a:xfrm>
          <a:prstGeom prst="rect">
            <a:avLst/>
          </a:prstGeom>
          <a:noFill/>
          <a:ln>
            <a:noFill/>
          </a:ln>
        </p:spPr>
      </p:pic>
      <p:pic>
        <p:nvPicPr>
          <p:cNvPr id="282" name="Google Shape;282;p22"/>
          <p:cNvPicPr preferRelativeResize="0"/>
          <p:nvPr/>
        </p:nvPicPr>
        <p:blipFill rotWithShape="1">
          <a:blip r:embed="rId4">
            <a:alphaModFix/>
          </a:blip>
          <a:srcRect/>
          <a:stretch/>
        </p:blipFill>
        <p:spPr>
          <a:xfrm>
            <a:off x="5228480" y="447922"/>
            <a:ext cx="3215148" cy="3215148"/>
          </a:xfrm>
          <a:prstGeom prst="rect">
            <a:avLst/>
          </a:prstGeom>
          <a:noFill/>
          <a:ln>
            <a:noFill/>
          </a:ln>
        </p:spPr>
      </p:pic>
      <p:sp>
        <p:nvSpPr>
          <p:cNvPr id="283" name="Google Shape;283;p22"/>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€2,15</a:t>
            </a:r>
            <a:endParaRPr sz="2000" b="0" i="0" u="none" strike="noStrike" cap="none">
              <a:solidFill>
                <a:schemeClr val="lt1"/>
              </a:solidFill>
              <a:latin typeface="Arial"/>
              <a:ea typeface="Arial"/>
              <a:cs typeface="Arial"/>
              <a:sym typeface="Arial"/>
            </a:endParaRPr>
          </a:p>
        </p:txBody>
      </p:sp>
      <p:sp>
        <p:nvSpPr>
          <p:cNvPr id="284" name="Google Shape;284;p22"/>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€0,59</a:t>
            </a:r>
            <a:endParaRPr sz="2000" b="0" i="0" u="none" strike="noStrike" cap="none">
              <a:solidFill>
                <a:schemeClr val="lt1"/>
              </a:solidFill>
              <a:latin typeface="Arial"/>
              <a:ea typeface="Arial"/>
              <a:cs typeface="Arial"/>
              <a:sym typeface="Arial"/>
            </a:endParaRPr>
          </a:p>
        </p:txBody>
      </p:sp>
      <p:sp>
        <p:nvSpPr>
          <p:cNvPr id="285" name="Google Shape;285;p22"/>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2"/>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8656A335-B5BD-59CE-0379-AEF889F9FB02}"/>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3" name="Google Shape;293;p23"/>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4" name="Google Shape;294;p23"/>
          <p:cNvPicPr preferRelativeResize="0"/>
          <p:nvPr/>
        </p:nvPicPr>
        <p:blipFill rotWithShape="1">
          <a:blip r:embed="rId3">
            <a:alphaModFix/>
          </a:blip>
          <a:srcRect/>
          <a:stretch/>
        </p:blipFill>
        <p:spPr>
          <a:xfrm>
            <a:off x="4992329" y="841357"/>
            <a:ext cx="3586813" cy="2690109"/>
          </a:xfrm>
          <a:prstGeom prst="rect">
            <a:avLst/>
          </a:prstGeom>
          <a:noFill/>
          <a:ln>
            <a:noFill/>
          </a:ln>
        </p:spPr>
      </p:pic>
      <p:pic>
        <p:nvPicPr>
          <p:cNvPr id="295" name="Google Shape;295;p23"/>
          <p:cNvPicPr preferRelativeResize="0"/>
          <p:nvPr/>
        </p:nvPicPr>
        <p:blipFill rotWithShape="1">
          <a:blip r:embed="rId4">
            <a:alphaModFix/>
          </a:blip>
          <a:srcRect/>
          <a:stretch/>
        </p:blipFill>
        <p:spPr>
          <a:xfrm>
            <a:off x="857073" y="730571"/>
            <a:ext cx="2901745" cy="2901745"/>
          </a:xfrm>
          <a:prstGeom prst="rect">
            <a:avLst/>
          </a:prstGeom>
          <a:noFill/>
          <a:ln>
            <a:noFill/>
          </a:ln>
        </p:spPr>
      </p:pic>
      <p:sp>
        <p:nvSpPr>
          <p:cNvPr id="296" name="Google Shape;296;p23"/>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dirty="0">
                <a:solidFill>
                  <a:schemeClr val="dk1"/>
                </a:solidFill>
                <a:latin typeface="Arial"/>
                <a:ea typeface="Arial"/>
                <a:cs typeface="Arial"/>
                <a:sym typeface="Arial"/>
              </a:rPr>
              <a:t>€3,40</a:t>
            </a:r>
            <a:endParaRPr sz="2000" b="0" i="0" u="none" strike="noStrike" cap="none" dirty="0">
              <a:solidFill>
                <a:schemeClr val="lt1"/>
              </a:solidFill>
              <a:latin typeface="Arial"/>
              <a:ea typeface="Arial"/>
              <a:cs typeface="Arial"/>
              <a:sym typeface="Arial"/>
            </a:endParaRPr>
          </a:p>
        </p:txBody>
      </p:sp>
      <p:sp>
        <p:nvSpPr>
          <p:cNvPr id="297" name="Google Shape;297;p23"/>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€1,69</a:t>
            </a:r>
            <a:endParaRPr sz="2000" b="0" i="0" u="none" strike="noStrike" cap="none">
              <a:solidFill>
                <a:schemeClr val="lt1"/>
              </a:solidFill>
              <a:latin typeface="Arial"/>
              <a:ea typeface="Arial"/>
              <a:cs typeface="Arial"/>
              <a:sym typeface="Arial"/>
            </a:endParaRPr>
          </a:p>
        </p:txBody>
      </p:sp>
      <p:sp>
        <p:nvSpPr>
          <p:cNvPr id="298" name="Google Shape;298;p23"/>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3"/>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B4DB3CFA-A241-7AE6-E1A8-DD15A08AD148}"/>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4"/>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6" name="Google Shape;306;p24"/>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7" name="Google Shape;307;p24"/>
          <p:cNvPicPr preferRelativeResize="0"/>
          <p:nvPr/>
        </p:nvPicPr>
        <p:blipFill rotWithShape="1">
          <a:blip r:embed="rId3">
            <a:alphaModFix/>
          </a:blip>
          <a:srcRect/>
          <a:stretch/>
        </p:blipFill>
        <p:spPr>
          <a:xfrm>
            <a:off x="1384867" y="841357"/>
            <a:ext cx="1846157" cy="2637367"/>
          </a:xfrm>
          <a:prstGeom prst="rect">
            <a:avLst/>
          </a:prstGeom>
          <a:noFill/>
          <a:ln>
            <a:noFill/>
          </a:ln>
        </p:spPr>
      </p:pic>
      <p:pic>
        <p:nvPicPr>
          <p:cNvPr id="308" name="Google Shape;308;p24"/>
          <p:cNvPicPr preferRelativeResize="0"/>
          <p:nvPr/>
        </p:nvPicPr>
        <p:blipFill rotWithShape="1">
          <a:blip r:embed="rId4">
            <a:alphaModFix/>
          </a:blip>
          <a:srcRect/>
          <a:stretch/>
        </p:blipFill>
        <p:spPr>
          <a:xfrm>
            <a:off x="5812559" y="748223"/>
            <a:ext cx="1959601" cy="2823633"/>
          </a:xfrm>
          <a:prstGeom prst="rect">
            <a:avLst/>
          </a:prstGeom>
          <a:noFill/>
          <a:ln>
            <a:noFill/>
          </a:ln>
        </p:spPr>
      </p:pic>
      <p:sp>
        <p:nvSpPr>
          <p:cNvPr id="309" name="Google Shape;309;p24"/>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€1,99</a:t>
            </a:r>
            <a:endParaRPr sz="2000" b="0" i="0" u="none" strike="noStrike" cap="none">
              <a:solidFill>
                <a:schemeClr val="lt1"/>
              </a:solidFill>
              <a:latin typeface="Arial"/>
              <a:ea typeface="Arial"/>
              <a:cs typeface="Arial"/>
              <a:sym typeface="Arial"/>
            </a:endParaRPr>
          </a:p>
        </p:txBody>
      </p:sp>
      <p:sp>
        <p:nvSpPr>
          <p:cNvPr id="310" name="Google Shape;310;p24"/>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€1,49</a:t>
            </a:r>
            <a:endParaRPr sz="2000" b="0" i="0" u="none" strike="noStrike" cap="none">
              <a:solidFill>
                <a:schemeClr val="lt1"/>
              </a:solidFill>
              <a:latin typeface="Arial"/>
              <a:ea typeface="Arial"/>
              <a:cs typeface="Arial"/>
              <a:sym typeface="Arial"/>
            </a:endParaRPr>
          </a:p>
        </p:txBody>
      </p:sp>
      <p:sp>
        <p:nvSpPr>
          <p:cNvPr id="311" name="Google Shape;311;p24"/>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E46482FA-0E3B-08B1-02DF-5A637B165986}"/>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5"/>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8" name="Google Shape;318;p25"/>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9" name="Google Shape;319;p25"/>
          <p:cNvPicPr preferRelativeResize="0"/>
          <p:nvPr/>
        </p:nvPicPr>
        <p:blipFill rotWithShape="1">
          <a:blip r:embed="rId3">
            <a:alphaModFix/>
          </a:blip>
          <a:srcRect/>
          <a:stretch/>
        </p:blipFill>
        <p:spPr>
          <a:xfrm>
            <a:off x="1397215" y="544576"/>
            <a:ext cx="1821462" cy="3076794"/>
          </a:xfrm>
          <a:prstGeom prst="rect">
            <a:avLst/>
          </a:prstGeom>
          <a:noFill/>
          <a:ln>
            <a:noFill/>
          </a:ln>
        </p:spPr>
      </p:pic>
      <p:pic>
        <p:nvPicPr>
          <p:cNvPr id="320" name="Google Shape;320;p25"/>
          <p:cNvPicPr preferRelativeResize="0"/>
          <p:nvPr/>
        </p:nvPicPr>
        <p:blipFill rotWithShape="1">
          <a:blip r:embed="rId4">
            <a:alphaModFix/>
          </a:blip>
          <a:srcRect/>
          <a:stretch/>
        </p:blipFill>
        <p:spPr>
          <a:xfrm>
            <a:off x="5885660" y="455506"/>
            <a:ext cx="1900788" cy="3199980"/>
          </a:xfrm>
          <a:prstGeom prst="rect">
            <a:avLst/>
          </a:prstGeom>
          <a:noFill/>
          <a:ln>
            <a:noFill/>
          </a:ln>
        </p:spPr>
      </p:pic>
      <p:sp>
        <p:nvSpPr>
          <p:cNvPr id="321" name="Google Shape;321;p25"/>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€2,49</a:t>
            </a:r>
            <a:endParaRPr sz="2000" b="0" i="0" u="none" strike="noStrike" cap="none">
              <a:solidFill>
                <a:schemeClr val="lt1"/>
              </a:solidFill>
              <a:latin typeface="Arial"/>
              <a:ea typeface="Arial"/>
              <a:cs typeface="Arial"/>
              <a:sym typeface="Arial"/>
            </a:endParaRPr>
          </a:p>
        </p:txBody>
      </p:sp>
      <p:sp>
        <p:nvSpPr>
          <p:cNvPr id="322" name="Google Shape;322;p25"/>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€1,39</a:t>
            </a:r>
            <a:endParaRPr sz="2000" b="0" i="0" u="none" strike="noStrike" cap="none">
              <a:solidFill>
                <a:schemeClr val="lt1"/>
              </a:solidFill>
              <a:latin typeface="Arial"/>
              <a:ea typeface="Arial"/>
              <a:cs typeface="Arial"/>
              <a:sym typeface="Arial"/>
            </a:endParaRPr>
          </a:p>
        </p:txBody>
      </p:sp>
      <p:sp>
        <p:nvSpPr>
          <p:cNvPr id="323" name="Google Shape;323;p25"/>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5"/>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D36DFAD3-7504-C785-CAEA-CA5CD2C6B258}"/>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26"/>
          <p:cNvPicPr preferRelativeResize="0"/>
          <p:nvPr/>
        </p:nvPicPr>
        <p:blipFill rotWithShape="1">
          <a:blip r:embed="rId3">
            <a:alphaModFix/>
          </a:blip>
          <a:srcRect/>
          <a:stretch/>
        </p:blipFill>
        <p:spPr>
          <a:xfrm>
            <a:off x="1585741" y="407324"/>
            <a:ext cx="1444410" cy="3343541"/>
          </a:xfrm>
          <a:prstGeom prst="rect">
            <a:avLst/>
          </a:prstGeom>
          <a:noFill/>
          <a:ln>
            <a:noFill/>
          </a:ln>
        </p:spPr>
      </p:pic>
      <p:pic>
        <p:nvPicPr>
          <p:cNvPr id="331" name="Google Shape;331;p26" descr="Carrefour Essential Afwasmiddel  Vruchtenazijn Appel Ontvettend 750 ml"/>
          <p:cNvPicPr preferRelativeResize="0"/>
          <p:nvPr/>
        </p:nvPicPr>
        <p:blipFill rotWithShape="1">
          <a:blip r:embed="rId4">
            <a:alphaModFix/>
          </a:blip>
          <a:srcRect/>
          <a:stretch/>
        </p:blipFill>
        <p:spPr>
          <a:xfrm>
            <a:off x="5243973" y="453516"/>
            <a:ext cx="3203960" cy="3203960"/>
          </a:xfrm>
          <a:prstGeom prst="rect">
            <a:avLst/>
          </a:prstGeom>
          <a:noFill/>
          <a:ln>
            <a:noFill/>
          </a:ln>
        </p:spPr>
      </p:pic>
      <p:sp>
        <p:nvSpPr>
          <p:cNvPr id="332" name="Google Shape;332;p26"/>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p26"/>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4" name="Google Shape;334;p26"/>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dirty="0">
                <a:solidFill>
                  <a:schemeClr val="dk1"/>
                </a:solidFill>
                <a:latin typeface="Arial"/>
                <a:ea typeface="Arial"/>
                <a:cs typeface="Arial"/>
                <a:sym typeface="Arial"/>
              </a:rPr>
              <a:t>€3,19/l</a:t>
            </a:r>
            <a:endParaRPr sz="2000" b="0" i="0" u="none" strike="noStrike" cap="none" dirty="0">
              <a:solidFill>
                <a:schemeClr val="lt1"/>
              </a:solidFill>
              <a:latin typeface="Arial"/>
              <a:ea typeface="Arial"/>
              <a:cs typeface="Arial"/>
              <a:sym typeface="Arial"/>
            </a:endParaRPr>
          </a:p>
        </p:txBody>
      </p:sp>
      <p:sp>
        <p:nvSpPr>
          <p:cNvPr id="335" name="Google Shape;335;p26"/>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€1,99/l</a:t>
            </a:r>
            <a:endParaRPr sz="2000" b="0" i="0" u="none" strike="noStrike" cap="none">
              <a:solidFill>
                <a:schemeClr val="lt1"/>
              </a:solidFill>
              <a:latin typeface="Arial"/>
              <a:ea typeface="Arial"/>
              <a:cs typeface="Arial"/>
              <a:sym typeface="Arial"/>
            </a:endParaRPr>
          </a:p>
        </p:txBody>
      </p:sp>
      <p:sp>
        <p:nvSpPr>
          <p:cNvPr id="336" name="Google Shape;336;p26"/>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6"/>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9FFC124F-8065-3A51-C39F-13F15E360ECC}"/>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7"/>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p27"/>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5" name="Google Shape;345;p27"/>
          <p:cNvPicPr preferRelativeResize="0"/>
          <p:nvPr/>
        </p:nvPicPr>
        <p:blipFill rotWithShape="1">
          <a:blip r:embed="rId3">
            <a:alphaModFix/>
          </a:blip>
          <a:srcRect/>
          <a:stretch/>
        </p:blipFill>
        <p:spPr>
          <a:xfrm>
            <a:off x="1866621" y="467996"/>
            <a:ext cx="882650" cy="3175000"/>
          </a:xfrm>
          <a:prstGeom prst="rect">
            <a:avLst/>
          </a:prstGeom>
          <a:noFill/>
          <a:ln>
            <a:noFill/>
          </a:ln>
        </p:spPr>
      </p:pic>
      <p:pic>
        <p:nvPicPr>
          <p:cNvPr id="346" name="Google Shape;346;p27"/>
          <p:cNvPicPr preferRelativeResize="0"/>
          <p:nvPr/>
        </p:nvPicPr>
        <p:blipFill rotWithShape="1">
          <a:blip r:embed="rId4">
            <a:alphaModFix/>
          </a:blip>
          <a:srcRect/>
          <a:stretch/>
        </p:blipFill>
        <p:spPr>
          <a:xfrm>
            <a:off x="5100085" y="467996"/>
            <a:ext cx="3384550" cy="3384550"/>
          </a:xfrm>
          <a:prstGeom prst="rect">
            <a:avLst/>
          </a:prstGeom>
          <a:noFill/>
          <a:ln>
            <a:noFill/>
          </a:ln>
        </p:spPr>
      </p:pic>
      <p:sp>
        <p:nvSpPr>
          <p:cNvPr id="347" name="Google Shape;347;p27"/>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€0,83</a:t>
            </a:r>
            <a:endParaRPr sz="2000" b="0" i="0" u="none" strike="noStrike" cap="none">
              <a:solidFill>
                <a:schemeClr val="lt1"/>
              </a:solidFill>
              <a:latin typeface="Arial"/>
              <a:ea typeface="Arial"/>
              <a:cs typeface="Arial"/>
              <a:sym typeface="Arial"/>
            </a:endParaRPr>
          </a:p>
        </p:txBody>
      </p:sp>
      <p:sp>
        <p:nvSpPr>
          <p:cNvPr id="348" name="Google Shape;348;p27"/>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€0,38</a:t>
            </a:r>
            <a:endParaRPr sz="2000" b="0" i="0" u="none" strike="noStrike" cap="none">
              <a:solidFill>
                <a:schemeClr val="lt1"/>
              </a:solidFill>
              <a:latin typeface="Arial"/>
              <a:ea typeface="Arial"/>
              <a:cs typeface="Arial"/>
              <a:sym typeface="Arial"/>
            </a:endParaRPr>
          </a:p>
        </p:txBody>
      </p:sp>
      <p:sp>
        <p:nvSpPr>
          <p:cNvPr id="349" name="Google Shape;349;p27"/>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7"/>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61A34388-092E-4FBA-1B72-32D3EDD4959A}"/>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8"/>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7" name="Google Shape;357;p28"/>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8" name="Google Shape;358;p28"/>
          <p:cNvPicPr preferRelativeResize="0"/>
          <p:nvPr/>
        </p:nvPicPr>
        <p:blipFill rotWithShape="1">
          <a:blip r:embed="rId3">
            <a:alphaModFix/>
          </a:blip>
          <a:srcRect/>
          <a:stretch/>
        </p:blipFill>
        <p:spPr>
          <a:xfrm>
            <a:off x="5767787" y="544576"/>
            <a:ext cx="2049145" cy="3076794"/>
          </a:xfrm>
          <a:prstGeom prst="rect">
            <a:avLst/>
          </a:prstGeom>
          <a:noFill/>
          <a:ln>
            <a:noFill/>
          </a:ln>
        </p:spPr>
      </p:pic>
      <p:pic>
        <p:nvPicPr>
          <p:cNvPr id="359" name="Google Shape;359;p28"/>
          <p:cNvPicPr preferRelativeResize="0"/>
          <p:nvPr/>
        </p:nvPicPr>
        <p:blipFill rotWithShape="1">
          <a:blip r:embed="rId4">
            <a:alphaModFix/>
          </a:blip>
          <a:srcRect/>
          <a:stretch/>
        </p:blipFill>
        <p:spPr>
          <a:xfrm>
            <a:off x="1156797" y="544576"/>
            <a:ext cx="2302298" cy="3153833"/>
          </a:xfrm>
          <a:prstGeom prst="rect">
            <a:avLst/>
          </a:prstGeom>
          <a:noFill/>
          <a:ln>
            <a:noFill/>
          </a:ln>
        </p:spPr>
      </p:pic>
      <p:sp>
        <p:nvSpPr>
          <p:cNvPr id="360" name="Google Shape;360;p28"/>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€1,26</a:t>
            </a:r>
            <a:endParaRPr sz="2000" b="0" i="0" u="none" strike="noStrike" cap="none">
              <a:solidFill>
                <a:schemeClr val="lt1"/>
              </a:solidFill>
              <a:latin typeface="Arial"/>
              <a:ea typeface="Arial"/>
              <a:cs typeface="Arial"/>
              <a:sym typeface="Arial"/>
            </a:endParaRPr>
          </a:p>
        </p:txBody>
      </p:sp>
      <p:sp>
        <p:nvSpPr>
          <p:cNvPr id="361" name="Google Shape;361;p28"/>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€0,69</a:t>
            </a:r>
            <a:endParaRPr sz="2000" b="0" i="0" u="none" strike="noStrike" cap="none">
              <a:solidFill>
                <a:schemeClr val="lt1"/>
              </a:solidFill>
              <a:latin typeface="Arial"/>
              <a:ea typeface="Arial"/>
              <a:cs typeface="Arial"/>
              <a:sym typeface="Arial"/>
            </a:endParaRPr>
          </a:p>
        </p:txBody>
      </p:sp>
      <p:sp>
        <p:nvSpPr>
          <p:cNvPr id="362" name="Google Shape;362;p28"/>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8"/>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E9A0DC24-FB59-7FEF-9002-7E384F966701}"/>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9"/>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0" name="Google Shape;370;p29"/>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1" name="Google Shape;371;p29"/>
          <p:cNvPicPr preferRelativeResize="0"/>
          <p:nvPr/>
        </p:nvPicPr>
        <p:blipFill rotWithShape="1">
          <a:blip r:embed="rId3">
            <a:alphaModFix/>
          </a:blip>
          <a:srcRect/>
          <a:stretch/>
        </p:blipFill>
        <p:spPr>
          <a:xfrm>
            <a:off x="5254828" y="474270"/>
            <a:ext cx="3162452" cy="3162452"/>
          </a:xfrm>
          <a:prstGeom prst="rect">
            <a:avLst/>
          </a:prstGeom>
          <a:noFill/>
          <a:ln>
            <a:noFill/>
          </a:ln>
        </p:spPr>
      </p:pic>
      <p:pic>
        <p:nvPicPr>
          <p:cNvPr id="372" name="Google Shape;372;p29"/>
          <p:cNvPicPr preferRelativeResize="0"/>
          <p:nvPr/>
        </p:nvPicPr>
        <p:blipFill rotWithShape="1">
          <a:blip r:embed="rId4">
            <a:alphaModFix/>
          </a:blip>
          <a:srcRect/>
          <a:stretch/>
        </p:blipFill>
        <p:spPr>
          <a:xfrm>
            <a:off x="1382010" y="630979"/>
            <a:ext cx="1851871" cy="2849033"/>
          </a:xfrm>
          <a:prstGeom prst="rect">
            <a:avLst/>
          </a:prstGeom>
          <a:noFill/>
          <a:ln>
            <a:noFill/>
          </a:ln>
        </p:spPr>
      </p:pic>
      <p:sp>
        <p:nvSpPr>
          <p:cNvPr id="373" name="Google Shape;373;p29"/>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€4,69/kg</a:t>
            </a:r>
            <a:endParaRPr sz="2000" b="0" i="0" u="none" strike="noStrike" cap="none">
              <a:solidFill>
                <a:schemeClr val="lt1"/>
              </a:solidFill>
              <a:latin typeface="Arial"/>
              <a:ea typeface="Arial"/>
              <a:cs typeface="Arial"/>
              <a:sym typeface="Arial"/>
            </a:endParaRPr>
          </a:p>
        </p:txBody>
      </p:sp>
      <p:sp>
        <p:nvSpPr>
          <p:cNvPr id="374" name="Google Shape;374;p29"/>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€3,99/kg</a:t>
            </a:r>
            <a:endParaRPr sz="2000" b="0" i="0" u="none" strike="noStrike" cap="none">
              <a:solidFill>
                <a:schemeClr val="lt1"/>
              </a:solidFill>
              <a:latin typeface="Arial"/>
              <a:ea typeface="Arial"/>
              <a:cs typeface="Arial"/>
              <a:sym typeface="Arial"/>
            </a:endParaRPr>
          </a:p>
        </p:txBody>
      </p:sp>
      <p:sp>
        <p:nvSpPr>
          <p:cNvPr id="375" name="Google Shape;375;p29"/>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9"/>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1280A90B-235D-2C2A-27BC-344EAF648167}"/>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3"/>
          <p:cNvPicPr preferRelativeResize="0"/>
          <p:nvPr/>
        </p:nvPicPr>
        <p:blipFill rotWithShape="1">
          <a:blip r:embed="rId3">
            <a:alphaModFix/>
          </a:blip>
          <a:srcRect/>
          <a:stretch/>
        </p:blipFill>
        <p:spPr>
          <a:xfrm>
            <a:off x="0" y="1317284"/>
            <a:ext cx="9144000" cy="1953228"/>
          </a:xfrm>
          <a:prstGeom prst="rect">
            <a:avLst/>
          </a:prstGeom>
          <a:noFill/>
          <a:ln>
            <a:noFill/>
          </a:ln>
        </p:spPr>
      </p:pic>
      <p:sp>
        <p:nvSpPr>
          <p:cNvPr id="71" name="Google Shape;71;p3"/>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73;p3"/>
          <p:cNvPicPr preferRelativeResize="0"/>
          <p:nvPr/>
        </p:nvPicPr>
        <p:blipFill rotWithShape="1">
          <a:blip r:embed="rId4">
            <a:alphaModFix/>
          </a:blip>
          <a:srcRect/>
          <a:stretch/>
        </p:blipFill>
        <p:spPr>
          <a:xfrm>
            <a:off x="6684325" y="4287758"/>
            <a:ext cx="2459675" cy="847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0"/>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30"/>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4" name="Google Shape;384;p30"/>
          <p:cNvPicPr preferRelativeResize="0"/>
          <p:nvPr/>
        </p:nvPicPr>
        <p:blipFill rotWithShape="1">
          <a:blip r:embed="rId3">
            <a:alphaModFix/>
          </a:blip>
          <a:srcRect/>
          <a:stretch/>
        </p:blipFill>
        <p:spPr>
          <a:xfrm>
            <a:off x="1240536" y="311362"/>
            <a:ext cx="2134819" cy="3488267"/>
          </a:xfrm>
          <a:prstGeom prst="rect">
            <a:avLst/>
          </a:prstGeom>
          <a:noFill/>
          <a:ln>
            <a:noFill/>
          </a:ln>
        </p:spPr>
      </p:pic>
      <p:pic>
        <p:nvPicPr>
          <p:cNvPr id="385" name="Google Shape;385;p30"/>
          <p:cNvPicPr preferRelativeResize="0"/>
          <p:nvPr/>
        </p:nvPicPr>
        <p:blipFill rotWithShape="1">
          <a:blip r:embed="rId4">
            <a:alphaModFix/>
          </a:blip>
          <a:srcRect/>
          <a:stretch/>
        </p:blipFill>
        <p:spPr>
          <a:xfrm>
            <a:off x="5108811" y="345144"/>
            <a:ext cx="3454485" cy="3454485"/>
          </a:xfrm>
          <a:prstGeom prst="rect">
            <a:avLst/>
          </a:prstGeom>
          <a:noFill/>
          <a:ln>
            <a:noFill/>
          </a:ln>
        </p:spPr>
      </p:pic>
      <p:sp>
        <p:nvSpPr>
          <p:cNvPr id="386" name="Google Shape;386;p30"/>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€6,69</a:t>
            </a:r>
            <a:endParaRPr sz="2000" b="0" i="0" u="none" strike="noStrike" cap="none">
              <a:solidFill>
                <a:schemeClr val="lt1"/>
              </a:solidFill>
              <a:latin typeface="Arial"/>
              <a:ea typeface="Arial"/>
              <a:cs typeface="Arial"/>
              <a:sym typeface="Arial"/>
            </a:endParaRPr>
          </a:p>
        </p:txBody>
      </p:sp>
      <p:sp>
        <p:nvSpPr>
          <p:cNvPr id="387" name="Google Shape;387;p30"/>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€3,49</a:t>
            </a:r>
            <a:endParaRPr sz="2000" b="0" i="0" u="none" strike="noStrike" cap="none">
              <a:solidFill>
                <a:schemeClr val="lt1"/>
              </a:solidFill>
              <a:latin typeface="Arial"/>
              <a:ea typeface="Arial"/>
              <a:cs typeface="Arial"/>
              <a:sym typeface="Arial"/>
            </a:endParaRPr>
          </a:p>
        </p:txBody>
      </p:sp>
      <p:sp>
        <p:nvSpPr>
          <p:cNvPr id="388" name="Google Shape;388;p30"/>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30"/>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0BA11137-71A7-8D70-3A9A-2D4E5F112788}"/>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1"/>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6" name="Google Shape;396;p31"/>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7" name="Google Shape;397;p31"/>
          <p:cNvPicPr preferRelativeResize="0"/>
          <p:nvPr/>
        </p:nvPicPr>
        <p:blipFill rotWithShape="1">
          <a:blip r:embed="rId3">
            <a:alphaModFix/>
          </a:blip>
          <a:srcRect/>
          <a:stretch/>
        </p:blipFill>
        <p:spPr>
          <a:xfrm>
            <a:off x="1241226" y="841357"/>
            <a:ext cx="2133439" cy="2680200"/>
          </a:xfrm>
          <a:prstGeom prst="rect">
            <a:avLst/>
          </a:prstGeom>
          <a:noFill/>
          <a:ln>
            <a:noFill/>
          </a:ln>
        </p:spPr>
      </p:pic>
      <p:pic>
        <p:nvPicPr>
          <p:cNvPr id="398" name="Google Shape;398;p31"/>
          <p:cNvPicPr preferRelativeResize="0"/>
          <p:nvPr/>
        </p:nvPicPr>
        <p:blipFill rotWithShape="1">
          <a:blip r:embed="rId4">
            <a:alphaModFix/>
          </a:blip>
          <a:srcRect/>
          <a:stretch/>
        </p:blipFill>
        <p:spPr>
          <a:xfrm>
            <a:off x="5681529" y="736598"/>
            <a:ext cx="2221661" cy="2954337"/>
          </a:xfrm>
          <a:prstGeom prst="rect">
            <a:avLst/>
          </a:prstGeom>
          <a:noFill/>
          <a:ln>
            <a:noFill/>
          </a:ln>
        </p:spPr>
      </p:pic>
      <p:sp>
        <p:nvSpPr>
          <p:cNvPr id="399" name="Google Shape;399;p31"/>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€17,95</a:t>
            </a:r>
            <a:endParaRPr sz="2000" b="0" i="0" u="none" strike="noStrike" cap="none">
              <a:solidFill>
                <a:schemeClr val="lt1"/>
              </a:solidFill>
              <a:latin typeface="Arial"/>
              <a:ea typeface="Arial"/>
              <a:cs typeface="Arial"/>
              <a:sym typeface="Arial"/>
            </a:endParaRPr>
          </a:p>
        </p:txBody>
      </p:sp>
      <p:sp>
        <p:nvSpPr>
          <p:cNvPr id="400" name="Google Shape;400;p31"/>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€10,30</a:t>
            </a:r>
            <a:endParaRPr sz="2000" b="0" i="0" u="none" strike="noStrike" cap="none">
              <a:solidFill>
                <a:schemeClr val="lt1"/>
              </a:solidFill>
              <a:latin typeface="Arial"/>
              <a:ea typeface="Arial"/>
              <a:cs typeface="Arial"/>
              <a:sym typeface="Arial"/>
            </a:endParaRPr>
          </a:p>
        </p:txBody>
      </p:sp>
      <p:sp>
        <p:nvSpPr>
          <p:cNvPr id="401" name="Google Shape;401;p31"/>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31"/>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12036DFC-B0AA-FD01-BE08-4587CC740442}"/>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2"/>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p32"/>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0" name="Google Shape;410;p32"/>
          <p:cNvPicPr preferRelativeResize="0"/>
          <p:nvPr/>
        </p:nvPicPr>
        <p:blipFill rotWithShape="1">
          <a:blip r:embed="rId3">
            <a:alphaModFix/>
          </a:blip>
          <a:srcRect/>
          <a:stretch/>
        </p:blipFill>
        <p:spPr>
          <a:xfrm>
            <a:off x="488951" y="597386"/>
            <a:ext cx="3600449" cy="2801149"/>
          </a:xfrm>
          <a:prstGeom prst="rect">
            <a:avLst/>
          </a:prstGeom>
          <a:noFill/>
          <a:ln>
            <a:noFill/>
          </a:ln>
        </p:spPr>
      </p:pic>
      <p:pic>
        <p:nvPicPr>
          <p:cNvPr id="411" name="Google Shape;411;p32"/>
          <p:cNvPicPr preferRelativeResize="0"/>
          <p:nvPr/>
        </p:nvPicPr>
        <p:blipFill rotWithShape="1">
          <a:blip r:embed="rId4">
            <a:alphaModFix/>
          </a:blip>
          <a:srcRect/>
          <a:stretch/>
        </p:blipFill>
        <p:spPr>
          <a:xfrm>
            <a:off x="5179459" y="376078"/>
            <a:ext cx="3365523" cy="3365523"/>
          </a:xfrm>
          <a:prstGeom prst="rect">
            <a:avLst/>
          </a:prstGeom>
          <a:noFill/>
          <a:ln>
            <a:noFill/>
          </a:ln>
        </p:spPr>
      </p:pic>
      <p:sp>
        <p:nvSpPr>
          <p:cNvPr id="412" name="Google Shape;412;p32"/>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€3,49/l</a:t>
            </a:r>
            <a:endParaRPr sz="2000" b="0" i="0" u="none" strike="noStrike" cap="none">
              <a:solidFill>
                <a:schemeClr val="lt1"/>
              </a:solidFill>
              <a:latin typeface="Arial"/>
              <a:ea typeface="Arial"/>
              <a:cs typeface="Arial"/>
              <a:sym typeface="Arial"/>
            </a:endParaRPr>
          </a:p>
        </p:txBody>
      </p:sp>
      <p:sp>
        <p:nvSpPr>
          <p:cNvPr id="413" name="Google Shape;413;p32"/>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€0,88/l</a:t>
            </a:r>
            <a:endParaRPr sz="2000" b="0" i="0" u="none" strike="noStrike" cap="none">
              <a:solidFill>
                <a:schemeClr val="lt1"/>
              </a:solidFill>
              <a:latin typeface="Arial"/>
              <a:ea typeface="Arial"/>
              <a:cs typeface="Arial"/>
              <a:sym typeface="Arial"/>
            </a:endParaRPr>
          </a:p>
        </p:txBody>
      </p:sp>
      <p:sp>
        <p:nvSpPr>
          <p:cNvPr id="414" name="Google Shape;414;p32"/>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32"/>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EEC72FAB-D7B7-EE87-C26A-C97586E81192}"/>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2" name="Google Shape;422;p33"/>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33" descr="BONI bananen"/>
          <p:cNvPicPr preferRelativeResize="0"/>
          <p:nvPr/>
        </p:nvPicPr>
        <p:blipFill rotWithShape="1">
          <a:blip r:embed="rId3">
            <a:alphaModFix/>
          </a:blip>
          <a:srcRect/>
          <a:stretch/>
        </p:blipFill>
        <p:spPr>
          <a:xfrm>
            <a:off x="5520267" y="687848"/>
            <a:ext cx="2946399" cy="2710687"/>
          </a:xfrm>
          <a:prstGeom prst="rect">
            <a:avLst/>
          </a:prstGeom>
          <a:noFill/>
          <a:ln>
            <a:noFill/>
          </a:ln>
        </p:spPr>
      </p:pic>
      <p:pic>
        <p:nvPicPr>
          <p:cNvPr id="424" name="Google Shape;424;p33" descr="Een afbeelding van Chiquita Bananen family pack"/>
          <p:cNvPicPr preferRelativeResize="0"/>
          <p:nvPr/>
        </p:nvPicPr>
        <p:blipFill rotWithShape="1">
          <a:blip r:embed="rId4">
            <a:alphaModFix/>
          </a:blip>
          <a:srcRect/>
          <a:stretch/>
        </p:blipFill>
        <p:spPr>
          <a:xfrm>
            <a:off x="1012241" y="685443"/>
            <a:ext cx="2713092" cy="2713092"/>
          </a:xfrm>
          <a:prstGeom prst="rect">
            <a:avLst/>
          </a:prstGeom>
          <a:noFill/>
          <a:ln>
            <a:noFill/>
          </a:ln>
        </p:spPr>
      </p:pic>
      <p:sp>
        <p:nvSpPr>
          <p:cNvPr id="425" name="Google Shape;425;p33"/>
          <p:cNvSpPr/>
          <p:nvPr/>
        </p:nvSpPr>
        <p:spPr>
          <a:xfrm>
            <a:off x="2403566" y="2893741"/>
            <a:ext cx="1889760" cy="867619"/>
          </a:xfrm>
          <a:prstGeom prst="homePlate">
            <a:avLst>
              <a:gd name="adj" fmla="val 50000"/>
            </a:avLst>
          </a:prstGeom>
          <a:solidFill>
            <a:srgbClr val="FFDDB2"/>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€2,19/kg</a:t>
            </a:r>
            <a:endParaRPr sz="2000" b="0" i="0" u="none" strike="noStrike" cap="none">
              <a:solidFill>
                <a:schemeClr val="lt1"/>
              </a:solidFill>
              <a:latin typeface="Arial"/>
              <a:ea typeface="Arial"/>
              <a:cs typeface="Arial"/>
              <a:sym typeface="Arial"/>
            </a:endParaRPr>
          </a:p>
        </p:txBody>
      </p:sp>
      <p:sp>
        <p:nvSpPr>
          <p:cNvPr id="426" name="Google Shape;426;p33"/>
          <p:cNvSpPr/>
          <p:nvPr/>
        </p:nvSpPr>
        <p:spPr>
          <a:xfrm flipH="1">
            <a:off x="4956193" y="2888706"/>
            <a:ext cx="1889760" cy="867619"/>
          </a:xfrm>
          <a:prstGeom prst="homePlate">
            <a:avLst>
              <a:gd name="adj" fmla="val 50000"/>
            </a:avLst>
          </a:prstGeom>
          <a:solidFill>
            <a:srgbClr val="90B6E7"/>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€1,59/kg</a:t>
            </a:r>
            <a:endParaRPr sz="2000" b="0" i="0" u="none" strike="noStrike" cap="none">
              <a:solidFill>
                <a:schemeClr val="lt1"/>
              </a:solidFill>
              <a:latin typeface="Arial"/>
              <a:ea typeface="Arial"/>
              <a:cs typeface="Arial"/>
              <a:sym typeface="Arial"/>
            </a:endParaRPr>
          </a:p>
        </p:txBody>
      </p:sp>
      <p:sp>
        <p:nvSpPr>
          <p:cNvPr id="427" name="Google Shape;427;p33"/>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33"/>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19;p16">
            <a:extLst>
              <a:ext uri="{FF2B5EF4-FFF2-40B4-BE49-F238E27FC236}">
                <a16:creationId xmlns:a16="http://schemas.microsoft.com/office/drawing/2014/main" id="{4A4A86F4-7B1B-4355-E54E-C83B1AAC0392}"/>
              </a:ext>
            </a:extLst>
          </p:cNvPr>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433"/>
        <p:cNvGrpSpPr/>
        <p:nvPr/>
      </p:nvGrpSpPr>
      <p:grpSpPr>
        <a:xfrm>
          <a:off x="0" y="0"/>
          <a:ext cx="0" cy="0"/>
          <a:chOff x="0" y="0"/>
          <a:chExt cx="0" cy="0"/>
        </a:xfrm>
      </p:grpSpPr>
      <p:sp>
        <p:nvSpPr>
          <p:cNvPr id="434" name="Google Shape;434;p34"/>
          <p:cNvSpPr txBox="1">
            <a:spLocks noGrp="1"/>
          </p:cNvSpPr>
          <p:nvPr>
            <p:ph type="ctrTitle"/>
          </p:nvPr>
        </p:nvSpPr>
        <p:spPr>
          <a:xfrm>
            <a:off x="1245439" y="1251290"/>
            <a:ext cx="6653122" cy="264092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nl-BE" sz="2000">
                <a:solidFill>
                  <a:srgbClr val="FFFFFF"/>
                </a:solidFill>
                <a:latin typeface="Nunito"/>
                <a:ea typeface="Nunito"/>
                <a:cs typeface="Nunito"/>
                <a:sym typeface="Nunito"/>
              </a:rPr>
              <a:t>Koos je vooral </a:t>
            </a:r>
            <a:r>
              <a:rPr lang="nl-BE" sz="2000">
                <a:solidFill>
                  <a:srgbClr val="63D9C0"/>
                </a:solidFill>
                <a:latin typeface="Nunito"/>
                <a:ea typeface="Nunito"/>
                <a:cs typeface="Nunito"/>
                <a:sym typeface="Nunito"/>
              </a:rPr>
              <a:t>A-merken</a:t>
            </a:r>
            <a:r>
              <a:rPr lang="nl-BE" sz="2000">
                <a:solidFill>
                  <a:srgbClr val="FFFFFF"/>
                </a:solidFill>
                <a:latin typeface="Nunito"/>
                <a:ea typeface="Nunito"/>
                <a:cs typeface="Nunito"/>
                <a:sym typeface="Nunito"/>
              </a:rPr>
              <a:t>? Dan betaal je €10. </a:t>
            </a:r>
            <a:br>
              <a:rPr lang="nl-BE" sz="2000">
                <a:solidFill>
                  <a:srgbClr val="FFFFFF"/>
                </a:solidFill>
                <a:latin typeface="Nunito"/>
                <a:ea typeface="Nunito"/>
                <a:cs typeface="Nunito"/>
                <a:sym typeface="Nunito"/>
              </a:rPr>
            </a:b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Koos je vooral </a:t>
            </a:r>
            <a:r>
              <a:rPr lang="nl-BE" sz="2000">
                <a:solidFill>
                  <a:srgbClr val="63D9C0"/>
                </a:solidFill>
                <a:latin typeface="Nunito"/>
                <a:ea typeface="Nunito"/>
                <a:cs typeface="Nunito"/>
                <a:sym typeface="Nunito"/>
              </a:rPr>
              <a:t>huismerken</a:t>
            </a:r>
            <a:r>
              <a:rPr lang="nl-BE" sz="2000">
                <a:solidFill>
                  <a:srgbClr val="FFFFFF"/>
                </a:solidFill>
                <a:latin typeface="Nunito"/>
                <a:ea typeface="Nunito"/>
                <a:cs typeface="Nunito"/>
                <a:sym typeface="Nunito"/>
              </a:rPr>
              <a:t>? Dan betaal je €5. </a:t>
            </a:r>
            <a:br>
              <a:rPr lang="nl-BE" sz="2000">
                <a:solidFill>
                  <a:srgbClr val="FFFFFF"/>
                </a:solidFill>
                <a:latin typeface="Nunito"/>
                <a:ea typeface="Nunito"/>
                <a:cs typeface="Nunito"/>
                <a:sym typeface="Nunito"/>
              </a:rPr>
            </a:b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Koos je </a:t>
            </a:r>
            <a:r>
              <a:rPr lang="nl-BE" sz="2000">
                <a:solidFill>
                  <a:srgbClr val="63D9C0"/>
                </a:solidFill>
                <a:latin typeface="Nunito"/>
                <a:ea typeface="Nunito"/>
                <a:cs typeface="Nunito"/>
                <a:sym typeface="Nunito"/>
              </a:rPr>
              <a:t>beide opties </a:t>
            </a:r>
            <a:r>
              <a:rPr lang="nl-BE" sz="2000">
                <a:solidFill>
                  <a:srgbClr val="FFFFFF"/>
                </a:solidFill>
                <a:latin typeface="Nunito"/>
                <a:ea typeface="Nunito"/>
                <a:cs typeface="Nunito"/>
                <a:sym typeface="Nunito"/>
              </a:rPr>
              <a:t>even vaak? Dan betaal je €7.</a:t>
            </a:r>
            <a:br>
              <a:rPr lang="nl-BE" sz="2000">
                <a:solidFill>
                  <a:srgbClr val="FFFFFF"/>
                </a:solidFill>
                <a:latin typeface="Nunito"/>
                <a:ea typeface="Nunito"/>
                <a:cs typeface="Nunito"/>
                <a:sym typeface="Nunito"/>
              </a:rPr>
            </a:b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Koos je vooral A-merken, maar wil je je </a:t>
            </a:r>
            <a:r>
              <a:rPr lang="nl-BE" sz="2000">
                <a:solidFill>
                  <a:srgbClr val="63D9C0"/>
                </a:solidFill>
                <a:latin typeface="Nunito"/>
                <a:ea typeface="Nunito"/>
                <a:cs typeface="Nunito"/>
                <a:sym typeface="Nunito"/>
              </a:rPr>
              <a:t>koopgedrag</a:t>
            </a:r>
            <a:r>
              <a:rPr lang="nl-BE" sz="2000">
                <a:solidFill>
                  <a:srgbClr val="9A60A4"/>
                </a:solidFill>
                <a:latin typeface="Nunito"/>
                <a:ea typeface="Nunito"/>
                <a:cs typeface="Nunito"/>
                <a:sym typeface="Nunito"/>
              </a:rPr>
              <a:t> </a:t>
            </a:r>
            <a:r>
              <a:rPr lang="nl-BE" sz="2000">
                <a:solidFill>
                  <a:srgbClr val="63D9C0"/>
                </a:solidFill>
                <a:latin typeface="Nunito"/>
                <a:ea typeface="Nunito"/>
                <a:cs typeface="Nunito"/>
                <a:sym typeface="Nunito"/>
              </a:rPr>
              <a:t>aanpassen</a:t>
            </a:r>
            <a:r>
              <a:rPr lang="nl-BE" sz="2000">
                <a:solidFill>
                  <a:srgbClr val="9A60A4"/>
                </a:solidFill>
                <a:latin typeface="Nunito"/>
                <a:ea typeface="Nunito"/>
                <a:cs typeface="Nunito"/>
                <a:sym typeface="Nunito"/>
              </a:rPr>
              <a:t> </a:t>
            </a:r>
            <a:r>
              <a:rPr lang="nl-BE" sz="2000">
                <a:solidFill>
                  <a:srgbClr val="FFFFFF"/>
                </a:solidFill>
                <a:latin typeface="Nunito"/>
                <a:ea typeface="Nunito"/>
                <a:cs typeface="Nunito"/>
                <a:sym typeface="Nunito"/>
              </a:rPr>
              <a:t>en in de toekomst vaker huismerken kopen? Dan betaal je €7.</a:t>
            </a:r>
            <a:endParaRPr sz="2000">
              <a:solidFill>
                <a:srgbClr val="FFFFFF"/>
              </a:solidFill>
              <a:latin typeface="Nunito"/>
              <a:ea typeface="Nunito"/>
              <a:cs typeface="Nunito"/>
              <a:sym typeface="Nunito"/>
            </a:endParaRPr>
          </a:p>
        </p:txBody>
      </p:sp>
      <p:pic>
        <p:nvPicPr>
          <p:cNvPr id="2" name="Google Shape;219;p16">
            <a:extLst>
              <a:ext uri="{FF2B5EF4-FFF2-40B4-BE49-F238E27FC236}">
                <a16:creationId xmlns:a16="http://schemas.microsoft.com/office/drawing/2014/main" id="{AB2B5006-2945-F09B-5B5C-182E79D7F6FA}"/>
              </a:ext>
            </a:extLst>
          </p:cNvPr>
          <p:cNvPicPr preferRelativeResize="0"/>
          <p:nvPr/>
        </p:nvPicPr>
        <p:blipFill rotWithShape="1">
          <a:blip r:embed="rId3">
            <a:alphaModFix/>
          </a:blip>
          <a:srcRect/>
          <a:stretch/>
        </p:blipFill>
        <p:spPr>
          <a:xfrm>
            <a:off x="6684325" y="4287758"/>
            <a:ext cx="2459675" cy="847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439"/>
        <p:cNvGrpSpPr/>
        <p:nvPr/>
      </p:nvGrpSpPr>
      <p:grpSpPr>
        <a:xfrm>
          <a:off x="0" y="0"/>
          <a:ext cx="0" cy="0"/>
          <a:chOff x="0" y="0"/>
          <a:chExt cx="0" cy="0"/>
        </a:xfrm>
      </p:grpSpPr>
      <p:sp>
        <p:nvSpPr>
          <p:cNvPr id="440" name="Google Shape;440;p35"/>
          <p:cNvSpPr txBox="1">
            <a:spLocks noGrp="1"/>
          </p:cNvSpPr>
          <p:nvPr>
            <p:ph type="ctrTitle"/>
          </p:nvPr>
        </p:nvSpPr>
        <p:spPr>
          <a:xfrm>
            <a:off x="1028700" y="1545450"/>
            <a:ext cx="7227277"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nl-BE">
                <a:solidFill>
                  <a:srgbClr val="FFFFFF"/>
                </a:solidFill>
                <a:latin typeface="Nunito"/>
                <a:ea typeface="Nunito"/>
                <a:cs typeface="Nunito"/>
                <a:sym typeface="Nunito"/>
              </a:rPr>
              <a:t>Waarop moet je letten in de winkel?</a:t>
            </a:r>
            <a:endParaRPr>
              <a:solidFill>
                <a:srgbClr val="FFFFFF"/>
              </a:solidFill>
              <a:latin typeface="Nunito"/>
              <a:ea typeface="Nunito"/>
              <a:cs typeface="Nunito"/>
              <a:sym typeface="Nunito"/>
            </a:endParaRPr>
          </a:p>
        </p:txBody>
      </p:sp>
      <p:pic>
        <p:nvPicPr>
          <p:cNvPr id="2" name="Google Shape;219;p16">
            <a:extLst>
              <a:ext uri="{FF2B5EF4-FFF2-40B4-BE49-F238E27FC236}">
                <a16:creationId xmlns:a16="http://schemas.microsoft.com/office/drawing/2014/main" id="{EC96085D-684B-01FF-4975-BA3E10368FFA}"/>
              </a:ext>
            </a:extLst>
          </p:cNvPr>
          <p:cNvPicPr preferRelativeResize="0"/>
          <p:nvPr/>
        </p:nvPicPr>
        <p:blipFill rotWithShape="1">
          <a:blip r:embed="rId3">
            <a:alphaModFix/>
          </a:blip>
          <a:srcRect/>
          <a:stretch/>
        </p:blipFill>
        <p:spPr>
          <a:xfrm>
            <a:off x="6684325" y="4287758"/>
            <a:ext cx="2459675" cy="847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E8CFF"/>
        </a:solidFill>
        <a:effectLst/>
      </p:bgPr>
    </p:bg>
    <p:spTree>
      <p:nvGrpSpPr>
        <p:cNvPr id="1" name="Shape 445"/>
        <p:cNvGrpSpPr/>
        <p:nvPr/>
      </p:nvGrpSpPr>
      <p:grpSpPr>
        <a:xfrm>
          <a:off x="0" y="0"/>
          <a:ext cx="0" cy="0"/>
          <a:chOff x="0" y="0"/>
          <a:chExt cx="0" cy="0"/>
        </a:xfrm>
      </p:grpSpPr>
      <p:sp>
        <p:nvSpPr>
          <p:cNvPr id="446" name="Google Shape;446;p36"/>
          <p:cNvSpPr txBox="1">
            <a:spLocks noGrp="1"/>
          </p:cNvSpPr>
          <p:nvPr>
            <p:ph type="ctrTitle"/>
          </p:nvPr>
        </p:nvSpPr>
        <p:spPr>
          <a:xfrm>
            <a:off x="1245439" y="1251290"/>
            <a:ext cx="6653122" cy="319761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nl-BE" sz="2000">
                <a:solidFill>
                  <a:srgbClr val="FFFFFF"/>
                </a:solidFill>
                <a:latin typeface="Nunito"/>
                <a:ea typeface="Nunito"/>
                <a:cs typeface="Nunito"/>
                <a:sym typeface="Nunito"/>
              </a:rPr>
              <a:t>Deze PowerPoint is een product van BudgetInZicht (BIZ).</a:t>
            </a: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 </a:t>
            </a: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Prijzen: januari 2023</a:t>
            </a:r>
            <a:endParaRPr sz="2000">
              <a:solidFill>
                <a:srgbClr val="FFFFFF"/>
              </a:solidFill>
              <a:latin typeface="Nunito"/>
              <a:ea typeface="Nunito"/>
              <a:cs typeface="Nunito"/>
              <a:sym typeface="Nunito"/>
            </a:endParaRPr>
          </a:p>
        </p:txBody>
      </p:sp>
      <p:pic>
        <p:nvPicPr>
          <p:cNvPr id="2" name="Google Shape;219;p16">
            <a:extLst>
              <a:ext uri="{FF2B5EF4-FFF2-40B4-BE49-F238E27FC236}">
                <a16:creationId xmlns:a16="http://schemas.microsoft.com/office/drawing/2014/main" id="{95D34DBF-F3DE-6D3B-5E64-82EADB00CAD0}"/>
              </a:ext>
            </a:extLst>
          </p:cNvPr>
          <p:cNvPicPr preferRelativeResize="0"/>
          <p:nvPr/>
        </p:nvPicPr>
        <p:blipFill rotWithShape="1">
          <a:blip r:embed="rId3">
            <a:alphaModFix/>
          </a:blip>
          <a:srcRect/>
          <a:stretch/>
        </p:blipFill>
        <p:spPr>
          <a:xfrm>
            <a:off x="6684325" y="4287758"/>
            <a:ext cx="2459675" cy="847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4"/>
          <p:cNvPicPr preferRelativeResize="0"/>
          <p:nvPr/>
        </p:nvPicPr>
        <p:blipFill rotWithShape="1">
          <a:blip r:embed="rId3">
            <a:alphaModFix/>
          </a:blip>
          <a:srcRect/>
          <a:stretch/>
        </p:blipFill>
        <p:spPr>
          <a:xfrm flipH="1">
            <a:off x="-7742" y="143810"/>
            <a:ext cx="2651990" cy="3981033"/>
          </a:xfrm>
          <a:prstGeom prst="rect">
            <a:avLst/>
          </a:prstGeom>
          <a:noFill/>
          <a:ln>
            <a:noFill/>
          </a:ln>
        </p:spPr>
      </p:pic>
      <p:grpSp>
        <p:nvGrpSpPr>
          <p:cNvPr id="79" name="Google Shape;79;p4"/>
          <p:cNvGrpSpPr/>
          <p:nvPr/>
        </p:nvGrpSpPr>
        <p:grpSpPr>
          <a:xfrm>
            <a:off x="1665166" y="841357"/>
            <a:ext cx="5813667" cy="2552279"/>
            <a:chOff x="678343" y="566139"/>
            <a:chExt cx="5813667" cy="2552279"/>
          </a:xfrm>
        </p:grpSpPr>
        <p:sp>
          <p:nvSpPr>
            <p:cNvPr id="80" name="Google Shape;80;p4"/>
            <p:cNvSpPr txBox="1"/>
            <p:nvPr/>
          </p:nvSpPr>
          <p:spPr>
            <a:xfrm>
              <a:off x="1194200" y="2410532"/>
              <a:ext cx="494347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nl-BE" sz="2000" b="0" i="0" u="none" strike="noStrike" cap="none">
                  <a:solidFill>
                    <a:srgbClr val="7030A0"/>
                  </a:solidFill>
                  <a:latin typeface="Arial"/>
                  <a:ea typeface="Arial"/>
                  <a:cs typeface="Arial"/>
                  <a:sym typeface="Arial"/>
                </a:rPr>
                <a:t>Steek de kleur in de lucht van het product dat je zal kopen of het vaakst koopt. </a:t>
              </a:r>
              <a:endParaRPr/>
            </a:p>
          </p:txBody>
        </p:sp>
        <p:sp>
          <p:nvSpPr>
            <p:cNvPr id="81" name="Google Shape;81;p4"/>
            <p:cNvSpPr txBox="1"/>
            <p:nvPr/>
          </p:nvSpPr>
          <p:spPr>
            <a:xfrm>
              <a:off x="678343" y="566139"/>
              <a:ext cx="58136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nl-BE" sz="2000" b="0" i="0" u="none" strike="noStrike" cap="none">
                  <a:solidFill>
                    <a:schemeClr val="dk1"/>
                  </a:solidFill>
                  <a:latin typeface="Arial"/>
                  <a:ea typeface="Arial"/>
                  <a:cs typeface="Arial"/>
                  <a:sym typeface="Arial"/>
                </a:rPr>
                <a:t>Straks verschijnen twee producten. </a:t>
              </a:r>
              <a:endParaRPr/>
            </a:p>
          </p:txBody>
        </p:sp>
        <p:sp>
          <p:nvSpPr>
            <p:cNvPr id="82" name="Google Shape;82;p4"/>
            <p:cNvSpPr/>
            <p:nvPr/>
          </p:nvSpPr>
          <p:spPr>
            <a:xfrm>
              <a:off x="1471611" y="1164124"/>
              <a:ext cx="2088000" cy="1182416"/>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1800" b="0" i="0" u="none" strike="noStrike" cap="none">
                  <a:solidFill>
                    <a:schemeClr val="dk1"/>
                  </a:solidFill>
                  <a:latin typeface="Arial"/>
                  <a:ea typeface="Arial"/>
                  <a:cs typeface="Arial"/>
                  <a:sym typeface="Arial"/>
                </a:rPr>
                <a:t>Een product in een gele kader.</a:t>
              </a:r>
              <a:endParaRPr/>
            </a:p>
          </p:txBody>
        </p:sp>
        <p:sp>
          <p:nvSpPr>
            <p:cNvPr id="83" name="Google Shape;83;p4"/>
            <p:cNvSpPr/>
            <p:nvPr/>
          </p:nvSpPr>
          <p:spPr>
            <a:xfrm>
              <a:off x="3695341" y="1164124"/>
              <a:ext cx="2088000" cy="1172129"/>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BE" sz="1800" b="0" i="0" u="none" strike="noStrike" cap="none">
                  <a:solidFill>
                    <a:schemeClr val="dk1"/>
                  </a:solidFill>
                  <a:latin typeface="Arial"/>
                  <a:ea typeface="Arial"/>
                  <a:cs typeface="Arial"/>
                  <a:sym typeface="Arial"/>
                </a:rPr>
                <a:t>Een product in een blauwe kader. </a:t>
              </a:r>
              <a:endParaRPr/>
            </a:p>
          </p:txBody>
        </p:sp>
      </p:grpSp>
      <p:pic>
        <p:nvPicPr>
          <p:cNvPr id="84" name="Google Shape;84;p4"/>
          <p:cNvPicPr preferRelativeResize="0"/>
          <p:nvPr/>
        </p:nvPicPr>
        <p:blipFill rotWithShape="1">
          <a:blip r:embed="rId4">
            <a:alphaModFix/>
          </a:blip>
          <a:srcRect/>
          <a:stretch/>
        </p:blipFill>
        <p:spPr>
          <a:xfrm>
            <a:off x="6891264" y="1501127"/>
            <a:ext cx="2109399" cy="2658086"/>
          </a:xfrm>
          <a:prstGeom prst="rect">
            <a:avLst/>
          </a:prstGeom>
          <a:noFill/>
          <a:ln>
            <a:noFill/>
          </a:ln>
        </p:spPr>
      </p:pic>
      <p:sp>
        <p:nvSpPr>
          <p:cNvPr id="85" name="Google Shape;85;p4"/>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 name="Google Shape;87;p4"/>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p:nvPr/>
        </p:nvSpPr>
        <p:spPr>
          <a:xfrm>
            <a:off x="182881" y="182730"/>
            <a:ext cx="4250130" cy="3745532"/>
          </a:xfrm>
          <a:prstGeom prst="rect">
            <a:avLst/>
          </a:prstGeom>
          <a:noFill/>
          <a:ln w="571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 name="Google Shape;93;p5"/>
          <p:cNvSpPr/>
          <p:nvPr/>
        </p:nvSpPr>
        <p:spPr>
          <a:xfrm>
            <a:off x="4710989" y="182730"/>
            <a:ext cx="4250130" cy="3745532"/>
          </a:xfrm>
          <a:prstGeom prst="rect">
            <a:avLst/>
          </a:prstGeom>
          <a:noFill/>
          <a:ln w="5715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4" name="Google Shape;94;p5" descr="Coca-Cola Coke Soft drink 1000 ml | Carrefour Site"/>
          <p:cNvPicPr preferRelativeResize="0"/>
          <p:nvPr/>
        </p:nvPicPr>
        <p:blipFill rotWithShape="1">
          <a:blip r:embed="rId3">
            <a:alphaModFix/>
          </a:blip>
          <a:srcRect/>
          <a:stretch/>
        </p:blipFill>
        <p:spPr>
          <a:xfrm>
            <a:off x="700372" y="447922"/>
            <a:ext cx="3215148" cy="3215148"/>
          </a:xfrm>
          <a:prstGeom prst="rect">
            <a:avLst/>
          </a:prstGeom>
          <a:noFill/>
          <a:ln>
            <a:noFill/>
          </a:ln>
        </p:spPr>
      </p:pic>
      <p:pic>
        <p:nvPicPr>
          <p:cNvPr id="95" name="Google Shape;95;p5"/>
          <p:cNvPicPr preferRelativeResize="0"/>
          <p:nvPr/>
        </p:nvPicPr>
        <p:blipFill rotWithShape="1">
          <a:blip r:embed="rId4">
            <a:alphaModFix/>
          </a:blip>
          <a:srcRect/>
          <a:stretch/>
        </p:blipFill>
        <p:spPr>
          <a:xfrm>
            <a:off x="5228480" y="447922"/>
            <a:ext cx="3215148" cy="3215148"/>
          </a:xfrm>
          <a:prstGeom prst="rect">
            <a:avLst/>
          </a:prstGeom>
          <a:noFill/>
          <a:ln>
            <a:noFill/>
          </a:ln>
        </p:spPr>
      </p:pic>
      <p:sp>
        <p:nvSpPr>
          <p:cNvPr id="96" name="Google Shape;96;p5"/>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 name="Google Shape;98;p5"/>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04;p6"/>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5" name="Google Shape;105;p6"/>
          <p:cNvPicPr preferRelativeResize="0"/>
          <p:nvPr/>
        </p:nvPicPr>
        <p:blipFill rotWithShape="1">
          <a:blip r:embed="rId3">
            <a:alphaModFix/>
          </a:blip>
          <a:srcRect/>
          <a:stretch/>
        </p:blipFill>
        <p:spPr>
          <a:xfrm>
            <a:off x="4992329" y="841357"/>
            <a:ext cx="3586813" cy="2690109"/>
          </a:xfrm>
          <a:prstGeom prst="rect">
            <a:avLst/>
          </a:prstGeom>
          <a:noFill/>
          <a:ln>
            <a:noFill/>
          </a:ln>
        </p:spPr>
      </p:pic>
      <p:pic>
        <p:nvPicPr>
          <p:cNvPr id="106" name="Google Shape;106;p6"/>
          <p:cNvPicPr preferRelativeResize="0"/>
          <p:nvPr/>
        </p:nvPicPr>
        <p:blipFill rotWithShape="1">
          <a:blip r:embed="rId4">
            <a:alphaModFix/>
          </a:blip>
          <a:srcRect/>
          <a:stretch/>
        </p:blipFill>
        <p:spPr>
          <a:xfrm>
            <a:off x="857073" y="730571"/>
            <a:ext cx="2901745" cy="2901745"/>
          </a:xfrm>
          <a:prstGeom prst="rect">
            <a:avLst/>
          </a:prstGeom>
          <a:noFill/>
          <a:ln>
            <a:noFill/>
          </a:ln>
        </p:spPr>
      </p:pic>
      <p:sp>
        <p:nvSpPr>
          <p:cNvPr id="107" name="Google Shape;107;p6"/>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6"/>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 name="Google Shape;109;p6"/>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7"/>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 name="Google Shape;115;p7"/>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6" name="Google Shape;116;p7"/>
          <p:cNvPicPr preferRelativeResize="0"/>
          <p:nvPr/>
        </p:nvPicPr>
        <p:blipFill rotWithShape="1">
          <a:blip r:embed="rId3">
            <a:alphaModFix/>
          </a:blip>
          <a:srcRect/>
          <a:stretch/>
        </p:blipFill>
        <p:spPr>
          <a:xfrm>
            <a:off x="1384867" y="841357"/>
            <a:ext cx="1846157" cy="2637367"/>
          </a:xfrm>
          <a:prstGeom prst="rect">
            <a:avLst/>
          </a:prstGeom>
          <a:noFill/>
          <a:ln>
            <a:noFill/>
          </a:ln>
        </p:spPr>
      </p:pic>
      <p:pic>
        <p:nvPicPr>
          <p:cNvPr id="117" name="Google Shape;117;p7"/>
          <p:cNvPicPr preferRelativeResize="0"/>
          <p:nvPr/>
        </p:nvPicPr>
        <p:blipFill rotWithShape="1">
          <a:blip r:embed="rId4">
            <a:alphaModFix/>
          </a:blip>
          <a:srcRect/>
          <a:stretch/>
        </p:blipFill>
        <p:spPr>
          <a:xfrm>
            <a:off x="5812559" y="748223"/>
            <a:ext cx="1959601" cy="2823633"/>
          </a:xfrm>
          <a:prstGeom prst="rect">
            <a:avLst/>
          </a:prstGeom>
          <a:noFill/>
          <a:ln>
            <a:noFill/>
          </a:ln>
        </p:spPr>
      </p:pic>
      <p:sp>
        <p:nvSpPr>
          <p:cNvPr id="118" name="Google Shape;118;p7"/>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120;p7"/>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8"/>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p8"/>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7" name="Google Shape;127;p8"/>
          <p:cNvPicPr preferRelativeResize="0"/>
          <p:nvPr/>
        </p:nvPicPr>
        <p:blipFill rotWithShape="1">
          <a:blip r:embed="rId3">
            <a:alphaModFix/>
          </a:blip>
          <a:srcRect/>
          <a:stretch/>
        </p:blipFill>
        <p:spPr>
          <a:xfrm>
            <a:off x="1397215" y="544576"/>
            <a:ext cx="1821462" cy="3076794"/>
          </a:xfrm>
          <a:prstGeom prst="rect">
            <a:avLst/>
          </a:prstGeom>
          <a:noFill/>
          <a:ln>
            <a:noFill/>
          </a:ln>
        </p:spPr>
      </p:pic>
      <p:pic>
        <p:nvPicPr>
          <p:cNvPr id="128" name="Google Shape;128;p8"/>
          <p:cNvPicPr preferRelativeResize="0"/>
          <p:nvPr/>
        </p:nvPicPr>
        <p:blipFill rotWithShape="1">
          <a:blip r:embed="rId4">
            <a:alphaModFix/>
          </a:blip>
          <a:srcRect/>
          <a:stretch/>
        </p:blipFill>
        <p:spPr>
          <a:xfrm>
            <a:off x="5885660" y="455506"/>
            <a:ext cx="1900788" cy="3199980"/>
          </a:xfrm>
          <a:prstGeom prst="rect">
            <a:avLst/>
          </a:prstGeom>
          <a:noFill/>
          <a:ln>
            <a:noFill/>
          </a:ln>
        </p:spPr>
      </p:pic>
      <p:sp>
        <p:nvSpPr>
          <p:cNvPr id="129" name="Google Shape;129;p8"/>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8"/>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 name="Google Shape;131;p8"/>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9"/>
          <p:cNvPicPr preferRelativeResize="0"/>
          <p:nvPr/>
        </p:nvPicPr>
        <p:blipFill rotWithShape="1">
          <a:blip r:embed="rId3">
            <a:alphaModFix/>
          </a:blip>
          <a:srcRect/>
          <a:stretch/>
        </p:blipFill>
        <p:spPr>
          <a:xfrm>
            <a:off x="1585741" y="407324"/>
            <a:ext cx="1444410" cy="3343541"/>
          </a:xfrm>
          <a:prstGeom prst="rect">
            <a:avLst/>
          </a:prstGeom>
          <a:noFill/>
          <a:ln>
            <a:noFill/>
          </a:ln>
        </p:spPr>
      </p:pic>
      <p:pic>
        <p:nvPicPr>
          <p:cNvPr id="137" name="Google Shape;137;p9" descr="Carrefour Essential Afwasmiddel  Vruchtenazijn Appel Ontvettend 750 ml"/>
          <p:cNvPicPr preferRelativeResize="0"/>
          <p:nvPr/>
        </p:nvPicPr>
        <p:blipFill rotWithShape="1">
          <a:blip r:embed="rId4">
            <a:alphaModFix/>
          </a:blip>
          <a:srcRect/>
          <a:stretch/>
        </p:blipFill>
        <p:spPr>
          <a:xfrm>
            <a:off x="5243973" y="453516"/>
            <a:ext cx="3203960" cy="3203960"/>
          </a:xfrm>
          <a:prstGeom prst="rect">
            <a:avLst/>
          </a:prstGeom>
          <a:noFill/>
          <a:ln>
            <a:noFill/>
          </a:ln>
        </p:spPr>
      </p:pic>
      <p:sp>
        <p:nvSpPr>
          <p:cNvPr id="138" name="Google Shape;138;p9"/>
          <p:cNvSpPr/>
          <p:nvPr/>
        </p:nvSpPr>
        <p:spPr>
          <a:xfrm>
            <a:off x="182881" y="182730"/>
            <a:ext cx="4250130" cy="3745532"/>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9" name="Google Shape;139;p9"/>
          <p:cNvSpPr/>
          <p:nvPr/>
        </p:nvSpPr>
        <p:spPr>
          <a:xfrm>
            <a:off x="4710989" y="182730"/>
            <a:ext cx="4250130" cy="3745532"/>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0" name="Google Shape;140;p9"/>
          <p:cNvSpPr/>
          <p:nvPr/>
        </p:nvSpPr>
        <p:spPr>
          <a:xfrm>
            <a:off x="1028" y="4279675"/>
            <a:ext cx="9144000" cy="863700"/>
          </a:xfrm>
          <a:prstGeom prst="rect">
            <a:avLst/>
          </a:prstGeom>
          <a:solidFill>
            <a:srgbClr val="9E8C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9"/>
          <p:cNvSpPr/>
          <p:nvPr/>
        </p:nvSpPr>
        <p:spPr>
          <a:xfrm>
            <a:off x="0" y="4103469"/>
            <a:ext cx="9144000" cy="177300"/>
          </a:xfrm>
          <a:prstGeom prst="rect">
            <a:avLst/>
          </a:prstGeom>
          <a:solidFill>
            <a:srgbClr val="63D9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 name="Google Shape;142;p9"/>
          <p:cNvPicPr preferRelativeResize="0"/>
          <p:nvPr/>
        </p:nvPicPr>
        <p:blipFill rotWithShape="1">
          <a:blip r:embed="rId5">
            <a:alphaModFix/>
          </a:blip>
          <a:srcRect/>
          <a:stretch/>
        </p:blipFill>
        <p:spPr>
          <a:xfrm>
            <a:off x="6684325" y="4287758"/>
            <a:ext cx="2459675" cy="847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885</Words>
  <Application>Microsoft Office PowerPoint</Application>
  <PresentationFormat>Diavoorstelling (16:9)</PresentationFormat>
  <Paragraphs>136</Paragraphs>
  <Slides>36</Slides>
  <Notes>36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36</vt:i4>
      </vt:variant>
    </vt:vector>
  </HeadingPairs>
  <TitlesOfParts>
    <vt:vector size="40" baseType="lpstr">
      <vt:lpstr>Open Sans</vt:lpstr>
      <vt:lpstr>Arial</vt:lpstr>
      <vt:lpstr>Nunito</vt:lpstr>
      <vt:lpstr>Simple Light</vt:lpstr>
      <vt:lpstr>PowerPoint-presentatie</vt:lpstr>
      <vt:lpstr>PROEF JE RIJK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Koos jij het vaakst GEEL?  Koos je vaker BLAUW? </vt:lpstr>
      <vt:lpstr>PowerPoint-presentatie</vt:lpstr>
      <vt:lpstr>PowerPoint-presentatie</vt:lpstr>
      <vt:lpstr>PowerPoint-presentatie</vt:lpstr>
      <vt:lpstr>Even kijken naar het prijskaartje.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Koos je vooral A-merken? Dan betaal je €10.   Koos je vooral huismerken? Dan betaal je €5.   Koos je beide opties even vaak? Dan betaal je €7.  Koos je vooral A-merken, maar wil je je koopgedrag aanpassen en in de toekomst vaker huismerken kopen? Dan betaal je €7.</vt:lpstr>
      <vt:lpstr>Waarop moet je letten in de winkel?</vt:lpstr>
      <vt:lpstr>Deze PowerPoint is een product van BudgetInZicht (BIZ).   Prijzen: januari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Gebruiker</dc:creator>
  <cp:lastModifiedBy>Femke Van Houwenhove</cp:lastModifiedBy>
  <cp:revision>1</cp:revision>
  <dcterms:modified xsi:type="dcterms:W3CDTF">2025-04-08T12:15:00Z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0x010100D6FDE0426CE06B40862D956611D73AB3</vt:lpwstr>
  </property>
  <property fmtid="{D5CDD505-2E9C-101B-9397-08002B2CF9AE}" pid="3" name="MediaServiceImageTags">
    <vt:lpwstr/>
  </property>
  <property fmtid="{D5CDD505-2E9C-101B-9397-08002B2CF9AE}" pid="4" name="Order">
    <vt:lpwstr>296800.000000000</vt:lpwstr>
  </property>
</Properties>
</file>