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sldIdLst>
    <p:sldId id="269" r:id="rId5"/>
    <p:sldId id="262" r:id="rId6"/>
    <p:sldId id="263" r:id="rId7"/>
    <p:sldId id="272" r:id="rId8"/>
    <p:sldId id="273" r:id="rId9"/>
    <p:sldId id="271" r:id="rId10"/>
    <p:sldId id="270" r:id="rId11"/>
    <p:sldId id="274" r:id="rId12"/>
    <p:sldId id="275" r:id="rId13"/>
    <p:sldId id="260" r:id="rId14"/>
    <p:sldId id="276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2C5"/>
    <a:srgbClr val="06804F"/>
    <a:srgbClr val="FF0066"/>
    <a:srgbClr val="A999FF"/>
    <a:srgbClr val="663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49A8D-C03E-4096-AA78-0E5688BD6354}" v="342" dt="2024-02-28T15:34:05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54" autoAdjust="0"/>
  </p:normalViewPr>
  <p:slideViewPr>
    <p:cSldViewPr snapToGrid="0">
      <p:cViewPr varScale="1">
        <p:scale>
          <a:sx n="88" d="100"/>
          <a:sy n="88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Inkomen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0A-4A8B-8785-3DDEE8AF56D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0A-4A8B-8785-3DDEE8AF56DF}"/>
              </c:ext>
            </c:extLst>
          </c:dPt>
          <c:cat>
            <c:strRef>
              <c:f>Blad1!$A$2:$A$3</c:f>
              <c:strCache>
                <c:ptCount val="2"/>
                <c:pt idx="0">
                  <c:v>Huur</c:v>
                </c:pt>
                <c:pt idx="1">
                  <c:v>Overige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2-4EE0-97C5-598766173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Inkomen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FC-463A-80B4-5285FD03118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FC-463A-80B4-5285FD03118E}"/>
              </c:ext>
            </c:extLst>
          </c:dPt>
          <c:cat>
            <c:strRef>
              <c:f>Blad1!$A$2:$A$3</c:f>
              <c:strCache>
                <c:ptCount val="2"/>
                <c:pt idx="0">
                  <c:v>Huur</c:v>
                </c:pt>
                <c:pt idx="1">
                  <c:v>Overige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0.33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FC-463A-80B4-5285FD031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Inkomen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E-492E-8C04-5477E43A38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E-492E-8C04-5477E43A38C0}"/>
              </c:ext>
            </c:extLst>
          </c:dPt>
          <c:cat>
            <c:strRef>
              <c:f>Blad1!$A$2:$A$3</c:f>
              <c:strCache>
                <c:ptCount val="2"/>
                <c:pt idx="0">
                  <c:v>Huur</c:v>
                </c:pt>
                <c:pt idx="1">
                  <c:v>Overige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E-492E-8C04-5477E43A3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EF01-7E5B-4601-8CA6-7412F04467A4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10DE-012A-4870-80C0-179662AF43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97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40C28"/>
                </a:solidFill>
                <a:effectLst/>
                <a:latin typeface="Google Sans"/>
              </a:rPr>
              <a:t>De verhuurder mag vragen of je solvabel bent of niet, maar specifiek naar een loonbrief vragen mag niet</a:t>
            </a:r>
            <a:r>
              <a:rPr lang="nl-NL" b="0" i="0" dirty="0">
                <a:solidFill>
                  <a:srgbClr val="474747"/>
                </a:solidFill>
                <a:effectLst/>
                <a:latin typeface="Google Sans"/>
              </a:rPr>
              <a:t>. Uiteraard mag de verhuurder selecteren op basis van de hoogte van je inkomen om te zien of je de huur kunt betalen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95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datum waarop de plaatsbeschrijving werd opgemaakt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identiteit van de twee partijen (verhuurder/huurder) en hun handtekeningen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-Het adres en de omschrijving van het goed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staat van de elementen waaruit het goed bestaat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staat van het materiaal (meubels, huishoudtoestellen, …) dat wordt voorzien in de woning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meterstanden (gas, water, elektriciteit, …)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aanwezigheid van de verplichte brandalarmen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-Het aantal sleutels dat aan de huurder wordt overhandigd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17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datum waarop de plaatsbeschrijving werd opgemaakt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identiteit van de twee partijen (verhuurder/huurder) en hun handtekeningen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-Het adres en de omschrijving van het goed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staat van de elementen waaruit het goed bestaat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staat van het materiaal (meubels, huishoudtoestellen, …) dat wordt voorzien in de woning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meterstanden (gas, water, elektriciteit, …)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-De aanwezigheid van de verplichte brandalarmen</a:t>
            </a:r>
            <a:br>
              <a:rPr lang="nl-NL" dirty="0"/>
            </a:br>
            <a:r>
              <a:rPr lang="nl-NL" b="0" i="0" dirty="0">
                <a:solidFill>
                  <a:srgbClr val="414155"/>
                </a:solidFill>
                <a:effectLst/>
                <a:highlight>
                  <a:srgbClr val="F5F7FF"/>
                </a:highlight>
                <a:latin typeface="inter"/>
              </a:rPr>
              <a:t>-Het aantal sleutels dat aan de huurder wordt overhandigd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076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8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8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51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88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1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4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885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05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5E8B-421F-4AC4-9B10-A4FED6550D15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8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ECDE7CAF-6FC6-C860-2259-1A39D79D399B}"/>
              </a:ext>
            </a:extLst>
          </p:cNvPr>
          <p:cNvSpPr/>
          <p:nvPr/>
        </p:nvSpPr>
        <p:spPr>
          <a:xfrm>
            <a:off x="1850871" y="4528363"/>
            <a:ext cx="3940330" cy="747673"/>
          </a:xfrm>
          <a:custGeom>
            <a:avLst/>
            <a:gdLst/>
            <a:ahLst/>
            <a:cxnLst/>
            <a:rect l="l" t="t" r="r" b="b"/>
            <a:pathLst>
              <a:path w="2312105" h="295377">
                <a:moveTo>
                  <a:pt x="0" y="0"/>
                </a:moveTo>
                <a:lnTo>
                  <a:pt x="2312105" y="0"/>
                </a:lnTo>
                <a:lnTo>
                  <a:pt x="2312105" y="295377"/>
                </a:lnTo>
                <a:lnTo>
                  <a:pt x="0" y="295377"/>
                </a:lnTo>
                <a:close/>
              </a:path>
            </a:pathLst>
          </a:custGeom>
          <a:solidFill>
            <a:srgbClr val="663075"/>
          </a:solidFill>
        </p:spPr>
        <p:txBody>
          <a:bodyPr/>
          <a:lstStyle/>
          <a:p>
            <a:endParaRPr lang="nl-BE" sz="1200"/>
          </a:p>
        </p:txBody>
      </p:sp>
      <p:sp>
        <p:nvSpPr>
          <p:cNvPr id="2" name="Freeform 2"/>
          <p:cNvSpPr/>
          <p:nvPr/>
        </p:nvSpPr>
        <p:spPr>
          <a:xfrm>
            <a:off x="7823956" y="2844390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 dirty="0"/>
          </a:p>
        </p:txBody>
      </p:sp>
      <p:sp>
        <p:nvSpPr>
          <p:cNvPr id="4" name="Freeform 4"/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6" name="Group 6"/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6" name="Afbeelding 35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19CA58A4-5EE4-FF9D-B34B-13EF6A21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10297582" y="2562309"/>
            <a:ext cx="1502835" cy="1788244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52507414-8059-E42A-CD61-4055AEB16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1802" y="97972"/>
            <a:ext cx="2037915" cy="2188029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D64891-154D-5F56-6A1C-9EBDD3107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5935" y="4902200"/>
            <a:ext cx="2090065" cy="1567548"/>
          </a:xfrm>
          <a:prstGeom prst="rect">
            <a:avLst/>
          </a:prstGeom>
        </p:spPr>
      </p:pic>
      <p:pic>
        <p:nvPicPr>
          <p:cNvPr id="23" name="Afbeelding 2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5A8B9F0B-815F-7647-BA89-BB071D9C65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2325414"/>
            <a:ext cx="4547616" cy="133502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871134" y="3651320"/>
            <a:ext cx="5300134" cy="747673"/>
          </a:xfrm>
          <a:custGeom>
            <a:avLst/>
            <a:gdLst/>
            <a:ahLst/>
            <a:cxnLst/>
            <a:rect l="l" t="t" r="r" b="b"/>
            <a:pathLst>
              <a:path w="2312105" h="295377">
                <a:moveTo>
                  <a:pt x="0" y="0"/>
                </a:moveTo>
                <a:lnTo>
                  <a:pt x="2312105" y="0"/>
                </a:lnTo>
                <a:lnTo>
                  <a:pt x="2312105" y="295377"/>
                </a:lnTo>
                <a:lnTo>
                  <a:pt x="0" y="295377"/>
                </a:lnTo>
                <a:close/>
              </a:path>
            </a:pathLst>
          </a:custGeom>
          <a:solidFill>
            <a:srgbClr val="663075"/>
          </a:solidFill>
        </p:spPr>
        <p:txBody>
          <a:bodyPr/>
          <a:lstStyle/>
          <a:p>
            <a:endParaRPr lang="nl-BE" sz="120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3902C0A-9EA5-E39D-CD11-F2AD2489306C}"/>
              </a:ext>
            </a:extLst>
          </p:cNvPr>
          <p:cNvSpPr txBox="1"/>
          <p:nvPr/>
        </p:nvSpPr>
        <p:spPr>
          <a:xfrm>
            <a:off x="1937354" y="3660438"/>
            <a:ext cx="5627005" cy="800219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nl-BE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VOOR HET EERST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F3DE272-D1DC-5924-7906-F0AE0935D378}"/>
              </a:ext>
            </a:extLst>
          </p:cNvPr>
          <p:cNvSpPr txBox="1"/>
          <p:nvPr/>
        </p:nvSpPr>
        <p:spPr>
          <a:xfrm>
            <a:off x="1937354" y="4486700"/>
            <a:ext cx="4158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IN JE HUISJE</a:t>
            </a:r>
            <a:endParaRPr lang="nl-BE" sz="48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8F25AB2-6F00-1EAE-21C5-87F3B2857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01935" y="5012266"/>
            <a:ext cx="1882870" cy="15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3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0107"/>
            <a:ext cx="5590880" cy="1325563"/>
          </a:xfrm>
        </p:spPr>
        <p:txBody>
          <a:bodyPr>
            <a:no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Wat staat NIET op de plaatsbeschrijving? 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2410471"/>
            <a:ext cx="5590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A) Welke gebreken er aan het huis zijn 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B) De naam van de verhuurder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C) De meterstand van de elektriciteit. 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C) Welke toestellen/meubels er in het huis staan</a:t>
            </a:r>
          </a:p>
          <a:p>
            <a:pPr marL="0" indent="0"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BE" dirty="0">
              <a:latin typeface="Bahnschrift SemiBold SemiConden" panose="020B0502040204020203" pitchFamily="34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B2D3163F-39F1-F154-5B32-C6F5846AC6B3}"/>
              </a:ext>
            </a:extLst>
          </p:cNvPr>
          <p:cNvSpPr/>
          <p:nvPr/>
        </p:nvSpPr>
        <p:spPr>
          <a:xfrm>
            <a:off x="9889327" y="23001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B0CAA3A-74B2-DB59-3DBA-86F2236C2174}"/>
              </a:ext>
            </a:extLst>
          </p:cNvPr>
          <p:cNvGrpSpPr/>
          <p:nvPr/>
        </p:nvGrpSpPr>
        <p:grpSpPr>
          <a:xfrm>
            <a:off x="9889327" y="4586140"/>
            <a:ext cx="2286000" cy="2286000"/>
            <a:chOff x="0" y="0"/>
            <a:chExt cx="8128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E8F013A-B6A1-DDFE-A75A-199508DF91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ED014F0-F2A1-1965-7589-C6A0804B43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05A63288-E167-3161-567B-D6D63D19083D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5837F4E-E306-42C7-1DEA-3CF06128EC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E91C718-D29D-1EB6-9B3A-D70A6093C54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Afbeelding 21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00DCE932-F8FD-4A74-3B6B-09C75F81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9" y="4750778"/>
            <a:ext cx="2193105" cy="21501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BF7404-4965-D624-BE81-DC15E2D64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64C9F4-6642-E3A4-F079-C93C40BD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962" y="523907"/>
            <a:ext cx="1800674" cy="1471647"/>
          </a:xfrm>
          <a:prstGeom prst="rect">
            <a:avLst/>
          </a:prstGeom>
        </p:spPr>
      </p:pic>
      <p:pic>
        <p:nvPicPr>
          <p:cNvPr id="2050" name="Picture 2" descr="plaatsbeschrijving">
            <a:extLst>
              <a:ext uri="{FF2B5EF4-FFF2-40B4-BE49-F238E27FC236}">
                <a16:creationId xmlns:a16="http://schemas.microsoft.com/office/drawing/2014/main" id="{20FE21B8-D334-E2E4-F54A-0D3863BED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/>
          <a:stretch/>
        </p:blipFill>
        <p:spPr bwMode="auto">
          <a:xfrm>
            <a:off x="6556080" y="2319836"/>
            <a:ext cx="3103364" cy="46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3697" y="5163047"/>
            <a:ext cx="6365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>
                <a:latin typeface="Bahnschrift SemiBold SemiConden" panose="020B0502040204020203" pitchFamily="34" charset="0"/>
              </a:rPr>
              <a:t>Antwoord: </a:t>
            </a:r>
            <a:r>
              <a:rPr lang="nl-BE" sz="2800" dirty="0">
                <a:latin typeface="Bahnschrift SemiBold SemiConden" panose="020B0502040204020203" pitchFamily="34" charset="0"/>
              </a:rPr>
              <a:t>Ze moeten er </a:t>
            </a:r>
            <a:r>
              <a:rPr lang="nl-BE" sz="2800" dirty="0" err="1">
                <a:latin typeface="Bahnschrift SemiBold SemiConden" panose="020B0502040204020203" pitchFamily="34" charset="0"/>
              </a:rPr>
              <a:t>allevier</a:t>
            </a:r>
            <a:r>
              <a:rPr lang="nl-BE" sz="2800" dirty="0">
                <a:latin typeface="Bahnschrift SemiBold SemiConden" panose="020B0502040204020203" pitchFamily="34" charset="0"/>
              </a:rPr>
              <a:t> op! 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600107"/>
            <a:ext cx="6740215" cy="1325563"/>
          </a:xfrm>
        </p:spPr>
        <p:txBody>
          <a:bodyPr>
            <a:no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Wat als de plaatsbeschrijving niet juist is? 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2410471"/>
            <a:ext cx="5590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A) Dan gebeurt er niks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B) Dan is de verhuurder(je huisbaas) verantwoordelijk voor de schade in het huis.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C) Dan is de huurder (jij) verantwoordelijk voor de schade in het huis. </a:t>
            </a:r>
          </a:p>
          <a:p>
            <a:pPr marL="0" indent="0">
              <a:buNone/>
            </a:pPr>
            <a:endParaRPr lang="nl-BE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AB0CAA3A-74B2-DB59-3DBA-86F2236C2174}"/>
              </a:ext>
            </a:extLst>
          </p:cNvPr>
          <p:cNvGrpSpPr/>
          <p:nvPr/>
        </p:nvGrpSpPr>
        <p:grpSpPr>
          <a:xfrm>
            <a:off x="9876871" y="14140"/>
            <a:ext cx="2286000" cy="2286000"/>
            <a:chOff x="0" y="0"/>
            <a:chExt cx="8128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E8F013A-B6A1-DDFE-A75A-199508DF91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ED014F0-F2A1-1965-7589-C6A0804B43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05A63288-E167-3161-567B-D6D63D19083D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  <a:solidFill>
            <a:srgbClr val="37B2C5"/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5837F4E-E306-42C7-1DEA-3CF06128EC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E91C718-D29D-1EB6-9B3A-D70A6093C54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Afbeelding 21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00DCE932-F8FD-4A74-3B6B-09C75F81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81" y="51926"/>
            <a:ext cx="2193105" cy="21501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BF7404-4965-D624-BE81-DC15E2D64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64C9F4-6642-E3A4-F079-C93C40BDE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990" y="2693176"/>
            <a:ext cx="1800674" cy="1471647"/>
          </a:xfrm>
          <a:prstGeom prst="rect">
            <a:avLst/>
          </a:prstGeom>
        </p:spPr>
      </p:pic>
      <p:pic>
        <p:nvPicPr>
          <p:cNvPr id="2050" name="Picture 2" descr="plaatsbeschrijving">
            <a:extLst>
              <a:ext uri="{FF2B5EF4-FFF2-40B4-BE49-F238E27FC236}">
                <a16:creationId xmlns:a16="http://schemas.microsoft.com/office/drawing/2014/main" id="{20FE21B8-D334-E2E4-F54A-0D3863BED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/>
          <a:stretch/>
        </p:blipFill>
        <p:spPr bwMode="auto">
          <a:xfrm>
            <a:off x="6556080" y="2319836"/>
            <a:ext cx="3103364" cy="46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199" y="5511114"/>
            <a:ext cx="6070601" cy="977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000" dirty="0">
                <a:latin typeface="Bahnschrift SemiBold SemiConden" panose="020B0502040204020203" pitchFamily="34" charset="0"/>
              </a:rPr>
              <a:t>Antwoord: C</a:t>
            </a:r>
          </a:p>
        </p:txBody>
      </p:sp>
    </p:spTree>
    <p:extLst>
      <p:ext uri="{BB962C8B-B14F-4D97-AF65-F5344CB8AC3E}">
        <p14:creationId xmlns:p14="http://schemas.microsoft.com/office/powerpoint/2010/main" val="29819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8475482" cy="1325563"/>
          </a:xfrm>
        </p:spPr>
        <p:txBody>
          <a:bodyPr>
            <a:norm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Via welk document kan je zien of het huis veel of weinig energie verbruikt?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120932"/>
            <a:ext cx="10515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44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endParaRPr lang="nl-BE" sz="44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BE" sz="4400" dirty="0">
                <a:latin typeface="Bahnschrift SemiBold SemiConden" panose="020B0502040204020203" pitchFamily="34" charset="0"/>
                <a:ea typeface="+mj-ea"/>
                <a:cs typeface="+mj-cs"/>
              </a:rPr>
              <a:t>Antwoord A</a:t>
            </a: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B615B2-D508-942A-0D25-FA15A1A67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13FAAD42-FFCF-B74B-60D9-AEF7A04B161C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A9DEE91-DBA1-0DC6-1C37-311B751A06BB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A1EB848-55C5-0A0A-78C4-82360E46E5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53E7FD3-60FB-3536-AE2E-5CC6394BAC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90424C73-2B43-C13D-2113-D0D94641B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9ACA4BF-88DB-F3AB-5457-F43510A6CD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644"/>
          <a:stretch/>
        </p:blipFill>
        <p:spPr>
          <a:xfrm>
            <a:off x="3518939" y="2221296"/>
            <a:ext cx="2170981" cy="21414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3D7E01-4C99-96E1-6462-F8B8BECB53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625"/>
          <a:stretch/>
        </p:blipFill>
        <p:spPr>
          <a:xfrm>
            <a:off x="1028720" y="2221296"/>
            <a:ext cx="2205958" cy="2286000"/>
          </a:xfrm>
          <a:prstGeom prst="rect">
            <a:avLst/>
          </a:prstGeom>
        </p:spPr>
      </p:pic>
      <p:pic>
        <p:nvPicPr>
          <p:cNvPr id="3074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06F19BBC-F16B-1584-CC2A-60B27E47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-3068"/>
            <a:ext cx="1657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C65383-BED2-AEC2-500A-AA6399A8BD4C}"/>
              </a:ext>
            </a:extLst>
          </p:cNvPr>
          <p:cNvSpPr txBox="1"/>
          <p:nvPr/>
        </p:nvSpPr>
        <p:spPr>
          <a:xfrm>
            <a:off x="872533" y="4572000"/>
            <a:ext cx="77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663075"/>
                </a:solidFill>
              </a:rPr>
              <a:t>A </a:t>
            </a:r>
            <a:r>
              <a:rPr lang="nl-BE" sz="1600" b="1" dirty="0">
                <a:solidFill>
                  <a:srgbClr val="A999FF"/>
                </a:solidFill>
              </a:rPr>
              <a:t>Energieprestatiecertificaat</a:t>
            </a:r>
            <a:r>
              <a:rPr lang="nl-BE" sz="2000" b="1" dirty="0">
                <a:solidFill>
                  <a:srgbClr val="663075"/>
                </a:solidFill>
              </a:rPr>
              <a:t>  	B   </a:t>
            </a:r>
            <a:r>
              <a:rPr lang="nl-BE" sz="1600" b="1" dirty="0">
                <a:solidFill>
                  <a:srgbClr val="A999FF"/>
                </a:solidFill>
              </a:rPr>
              <a:t>Energielabel</a:t>
            </a:r>
            <a:r>
              <a:rPr lang="nl-BE" sz="2000" b="1" dirty="0">
                <a:solidFill>
                  <a:srgbClr val="663075"/>
                </a:solidFill>
              </a:rPr>
              <a:t>	             C    </a:t>
            </a:r>
            <a:r>
              <a:rPr lang="nl-BE" sz="1600" b="1" dirty="0">
                <a:solidFill>
                  <a:srgbClr val="A999FF"/>
                </a:solidFill>
              </a:rPr>
              <a:t>geblokkeerde 							rekening huurwaarborg </a:t>
            </a:r>
            <a:endParaRPr lang="nl-BE" sz="2000" b="1" dirty="0">
              <a:solidFill>
                <a:srgbClr val="A999FF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69780EC-3B57-EA65-A0AE-00AC1C0E2E1A}"/>
              </a:ext>
            </a:extLst>
          </p:cNvPr>
          <p:cNvSpPr txBox="1"/>
          <p:nvPr/>
        </p:nvSpPr>
        <p:spPr>
          <a:xfrm>
            <a:off x="1820697" y="4894600"/>
            <a:ext cx="622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1" dirty="0">
                <a:solidFill>
                  <a:srgbClr val="A999FF"/>
                </a:solidFill>
              </a:rPr>
              <a:t>EPC</a:t>
            </a:r>
            <a:endParaRPr lang="nl-BE" dirty="0"/>
          </a:p>
        </p:txBody>
      </p:sp>
      <p:pic>
        <p:nvPicPr>
          <p:cNvPr id="3080" name="Picture 8" descr="De geblokkeerde rekening openen om een huurwaarborg te stellen">
            <a:extLst>
              <a:ext uri="{FF2B5EF4-FFF2-40B4-BE49-F238E27FC236}">
                <a16:creationId xmlns:a16="http://schemas.microsoft.com/office/drawing/2014/main" id="{84E25847-8ABD-A794-5D1C-E8D9D34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61" y="2486504"/>
            <a:ext cx="2078369" cy="20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519" y="767410"/>
            <a:ext cx="6556167" cy="1529556"/>
          </a:xfrm>
        </p:spPr>
        <p:txBody>
          <a:bodyPr>
            <a:normAutofit/>
          </a:bodyPr>
          <a:lstStyle/>
          <a:p>
            <a:r>
              <a:rPr lang="nl-BE" dirty="0">
                <a:latin typeface="Bahnschrift SemiBold SemiConden" panose="020B0502040204020203" pitchFamily="34" charset="0"/>
              </a:rPr>
              <a:t>Wat MOET je voorleggen als je een huis wil huren?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1519" y="2296966"/>
            <a:ext cx="8445500" cy="4351338"/>
          </a:xfrm>
        </p:spPr>
        <p:txBody>
          <a:bodyPr>
            <a:normAutofit lnSpcReduction="10000"/>
          </a:bodyPr>
          <a:lstStyle/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A) Identiteitskaart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B) Loonbrief 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C) Bewijs van je mama en papa </a:t>
            </a: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 </a:t>
            </a:r>
          </a:p>
          <a:p>
            <a:endParaRPr lang="nl-BE" dirty="0">
              <a:latin typeface="Bahnschrift SemiBold SemiConden" panose="020B0502040204020203" pitchFamily="34" charset="0"/>
            </a:endParaRPr>
          </a:p>
          <a:p>
            <a:endParaRPr lang="nl-BE" dirty="0">
              <a:latin typeface="Bahnschrift SemiBold SemiConden" panose="020B0502040204020203" pitchFamily="34" charset="0"/>
            </a:endParaRPr>
          </a:p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0DB3C2-547A-A933-4363-7A4F70FE1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3E6BBF4F-AA7D-DFFE-F3BA-6C6F62880B0E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EEB0B049-A2FF-C96C-D5D5-A7D497AB65FC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4DA546-881E-0D7C-34AB-B71ACC2BDE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D6D6BBB-3FD6-F2E1-EF9D-D0133C8A6BA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977967A5-258A-18EA-BEBA-35FA1302A969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230823E-F1E5-7C5C-4553-645B41C659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D0A0786-8D73-7A1B-D81F-0BCA6607EA2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4A785517-9032-1337-352B-ECCA43FF4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2" y="133262"/>
            <a:ext cx="1577477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E355D4D1-8FE1-769F-7BF5-467725885615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E0A3E7B5-EBFD-25C7-B108-79ACAA2178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3653831-10A3-220B-7895-5FD30EA07D2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4" name="Titel 1"/>
          <p:cNvSpPr txBox="1">
            <a:spLocks/>
          </p:cNvSpPr>
          <p:nvPr/>
        </p:nvSpPr>
        <p:spPr>
          <a:xfrm>
            <a:off x="838200" y="528803"/>
            <a:ext cx="8703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Bahnschrift SemiBold SemiConden"/>
              </a:rPr>
              <a:t>Bij voorkeur is de huishuur maximaal …  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510278F7-B538-CAFA-CE16-F551F835286B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5692DDF5-8CE1-1C3E-9F47-6E319788776C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3107D7C-5339-35D4-242C-00071315D2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06DFC276-30D4-0D19-7496-E2FB542205B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5A8EE494-095B-1B32-A2FD-9C27049F756F}"/>
              </a:ext>
            </a:extLst>
          </p:cNvPr>
          <p:cNvSpPr txBox="1"/>
          <p:nvPr/>
        </p:nvSpPr>
        <p:spPr>
          <a:xfrm>
            <a:off x="931334" y="4595058"/>
            <a:ext cx="72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</a:rPr>
              <a:t>A		           B			      C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EFAB335-B189-1C4F-621A-7C396E9D6131}"/>
              </a:ext>
            </a:extLst>
          </p:cNvPr>
          <p:cNvSpPr txBox="1">
            <a:spLocks/>
          </p:cNvSpPr>
          <p:nvPr/>
        </p:nvSpPr>
        <p:spPr>
          <a:xfrm>
            <a:off x="911519" y="1961522"/>
            <a:ext cx="8445500" cy="4686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A) De helft van je inkomen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B) Een derde van je inkomen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C) Een vierde van je inkomen </a:t>
            </a:r>
          </a:p>
          <a:p>
            <a:endParaRPr lang="nl-BE" dirty="0">
              <a:latin typeface="Bahnschrift SemiBold SemiConden" panose="020B0502040204020203" pitchFamily="34" charset="0"/>
            </a:endParaRPr>
          </a:p>
          <a:p>
            <a:endParaRPr lang="nl-BE" dirty="0">
              <a:latin typeface="Bahnschrift SemiBold SemiConden" panose="020B0502040204020203" pitchFamily="34" charset="0"/>
            </a:endParaRPr>
          </a:p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B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2B06512E-06AD-2EFE-78E0-91D0B7A81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164427"/>
              </p:ext>
            </p:extLst>
          </p:nvPr>
        </p:nvGraphicFramePr>
        <p:xfrm>
          <a:off x="2032000" y="719667"/>
          <a:ext cx="4813643" cy="270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8E11F195-0D55-51EF-71A3-30B4BD362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574732"/>
              </p:ext>
            </p:extLst>
          </p:nvPr>
        </p:nvGraphicFramePr>
        <p:xfrm>
          <a:off x="3972010" y="1450013"/>
          <a:ext cx="3237699" cy="149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18C7C9B1-E537-958A-D83A-C308BDD5B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713781"/>
              </p:ext>
            </p:extLst>
          </p:nvPr>
        </p:nvGraphicFramePr>
        <p:xfrm>
          <a:off x="3972009" y="2835394"/>
          <a:ext cx="3237699" cy="149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00A559AD-50B3-FC56-A567-B09E35994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558023"/>
              </p:ext>
            </p:extLst>
          </p:nvPr>
        </p:nvGraphicFramePr>
        <p:xfrm>
          <a:off x="3972008" y="4218395"/>
          <a:ext cx="3237699" cy="149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Afbeelding 16">
            <a:extLst>
              <a:ext uri="{FF2B5EF4-FFF2-40B4-BE49-F238E27FC236}">
                <a16:creationId xmlns:a16="http://schemas.microsoft.com/office/drawing/2014/main" id="{82BF23C7-6379-737F-1F00-81425019B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074" y="5085969"/>
            <a:ext cx="1726499" cy="141102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C02EE89-FF96-6D22-DECC-D14A3502B8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50" y="2670205"/>
            <a:ext cx="1851146" cy="5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8475482" cy="1325563"/>
          </a:xfrm>
        </p:spPr>
        <p:txBody>
          <a:bodyPr>
            <a:normAutofit/>
          </a:bodyPr>
          <a:lstStyle/>
          <a:p>
            <a:r>
              <a:rPr lang="nl-BE" sz="4000" dirty="0">
                <a:latin typeface="Bahnschrift SemiBold SemiConden" panose="020B0502040204020203" pitchFamily="34" charset="0"/>
              </a:rPr>
              <a:t>Wat is een huurwaarborg op een geblokkeerde rekening? </a:t>
            </a: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B615B2-D508-942A-0D25-FA15A1A67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13FAAD42-FFCF-B74B-60D9-AEF7A04B161C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A9DEE91-DBA1-0DC6-1C37-311B751A06BB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A1EB848-55C5-0A0A-78C4-82360E46E5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53E7FD3-60FB-3536-AE2E-5CC6394BAC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90424C73-2B43-C13D-2113-D0D94641B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4B07B2E-CB67-8235-D64F-12114DC2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519" y="2178844"/>
            <a:ext cx="8445500" cy="4469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A) Een rekening waar de huurder en verhuurder geld kunnen van halen om dingen die kapot zijn in het huis te betalen. </a:t>
            </a:r>
          </a:p>
          <a:p>
            <a:pPr marL="0" indent="0"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B) Een rekening van de verhuurder. Er staat geld op dat jij aan de verhuurder geeft. </a:t>
            </a:r>
          </a:p>
          <a:p>
            <a:pPr marL="0" indent="0"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C) </a:t>
            </a:r>
            <a:r>
              <a:rPr lang="nl-BE" dirty="0" err="1">
                <a:latin typeface="Bahnschrift SemiBold SemiConden" panose="020B0502040204020203" pitchFamily="34" charset="0"/>
              </a:rPr>
              <a:t>Één</a:t>
            </a:r>
            <a:r>
              <a:rPr lang="nl-BE" dirty="0">
                <a:latin typeface="Bahnschrift SemiBold SemiConden" panose="020B0502040204020203" pitchFamily="34" charset="0"/>
              </a:rPr>
              <a:t> keer de huur die aan de kant staat. De huurder en verhuurder kunnen er allebei niet aan. Je krijgt het terug als het huurcontract naleeft. </a:t>
            </a:r>
          </a:p>
          <a:p>
            <a:pPr marL="0" indent="0">
              <a:buNone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C</a:t>
            </a:r>
          </a:p>
        </p:txBody>
      </p:sp>
    </p:spTree>
    <p:extLst>
      <p:ext uri="{BB962C8B-B14F-4D97-AF65-F5344CB8AC3E}">
        <p14:creationId xmlns:p14="http://schemas.microsoft.com/office/powerpoint/2010/main" val="20620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085969"/>
            <a:ext cx="8445500" cy="1325563"/>
          </a:xfrm>
        </p:spPr>
        <p:txBody>
          <a:bodyPr/>
          <a:lstStyle/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B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28803"/>
            <a:ext cx="7060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500" dirty="0">
                <a:latin typeface="Bahnschrift SemiBold SemiConden"/>
              </a:rPr>
              <a:t>Als je verhuist, moet je de meterstanden van gas, elektriciteit en water doorgeven. </a:t>
            </a:r>
          </a:p>
          <a:p>
            <a:r>
              <a:rPr lang="nl-NL" dirty="0">
                <a:latin typeface="Bahnschrift SemiBold SemiConden"/>
              </a:rPr>
              <a:t>Via welk document doe je dat?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899484-4C11-12C0-9C89-B6890E3C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9" y="2125997"/>
            <a:ext cx="2170981" cy="288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2DC6C32-A456-72C8-1B95-B99FAAC2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06" y="2178785"/>
            <a:ext cx="2178948" cy="288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AC6FC2C-19B3-D32D-3052-A8CB6CDA6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21" y="2152097"/>
            <a:ext cx="2205958" cy="2880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CBCB6AE1-4A29-0259-C870-F62594FA0DB5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6FAC341-D5E9-E88C-8D81-D94626544F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3CA20B3-68FF-F494-2664-83A691593A1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9B3F6BF5-CEE5-F430-2ED2-C8E244041095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3B9B3946-F263-A889-B82A-29C82FC36A1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44B65ED-B4EC-555B-E031-2CE2D949D8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E014E00B-5549-6047-FEAC-867960CB4D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5" name="Afbeelding 24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AC2058F0-EDDD-41A5-607A-CB933946A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61" y="82025"/>
            <a:ext cx="2193105" cy="215010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B3B60E4-00D2-D4DB-28E1-BF81950EE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074" y="5085969"/>
            <a:ext cx="1726499" cy="14110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6A67E16-AB41-9F95-A91A-E77D5BF378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2729175"/>
            <a:ext cx="1851146" cy="543433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0CAE86F9-007E-DFBD-3966-91061B88DAEF}"/>
              </a:ext>
            </a:extLst>
          </p:cNvPr>
          <p:cNvSpPr txBox="1"/>
          <p:nvPr/>
        </p:nvSpPr>
        <p:spPr>
          <a:xfrm>
            <a:off x="872533" y="4572000"/>
            <a:ext cx="72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663075"/>
                </a:solidFill>
              </a:rPr>
              <a:t>A		   B			C</a:t>
            </a:r>
          </a:p>
        </p:txBody>
      </p:sp>
    </p:spTree>
    <p:extLst>
      <p:ext uri="{BB962C8B-B14F-4D97-AF65-F5344CB8AC3E}">
        <p14:creationId xmlns:p14="http://schemas.microsoft.com/office/powerpoint/2010/main" val="29921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4">
            <a:extLst>
              <a:ext uri="{FF2B5EF4-FFF2-40B4-BE49-F238E27FC236}">
                <a16:creationId xmlns:a16="http://schemas.microsoft.com/office/drawing/2014/main" id="{510278F7-B538-CAFA-CE16-F551F835286B}"/>
              </a:ext>
            </a:extLst>
          </p:cNvPr>
          <p:cNvSpPr/>
          <p:nvPr/>
        </p:nvSpPr>
        <p:spPr>
          <a:xfrm>
            <a:off x="7620000" y="457200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085969"/>
            <a:ext cx="8445500" cy="1325563"/>
          </a:xfrm>
        </p:spPr>
        <p:txBody>
          <a:bodyPr/>
          <a:lstStyle/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A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28803"/>
            <a:ext cx="8703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900" dirty="0">
                <a:latin typeface="Bahnschrift SemiBold SemiConden"/>
              </a:rPr>
              <a:t>Voor het </a:t>
            </a:r>
            <a:r>
              <a:rPr lang="nl-NL" sz="2900" dirty="0" err="1">
                <a:latin typeface="Bahnschrift SemiBold SemiConden"/>
              </a:rPr>
              <a:t>energieovernamedocument</a:t>
            </a:r>
            <a:r>
              <a:rPr lang="nl-NL" sz="2900" dirty="0">
                <a:latin typeface="Bahnschrift SemiBold SemiConden"/>
              </a:rPr>
              <a:t> moet je de meterstanden doorgeven. </a:t>
            </a:r>
          </a:p>
          <a:p>
            <a:r>
              <a:rPr lang="nl-NL" dirty="0">
                <a:latin typeface="Bahnschrift SemiBold SemiConden"/>
              </a:rPr>
              <a:t>Op welke foto kan je de gasmeterstand lezen?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E8CD60-AF4D-A907-95C3-64A59447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0" y="2181622"/>
            <a:ext cx="2205189" cy="288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29DB47-C42B-2CBD-B5FF-259AD113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598" y="2178844"/>
            <a:ext cx="2186888" cy="288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ECA92FE-A1A9-CA21-D6DB-1CD6C937F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25" y="2178844"/>
            <a:ext cx="2157037" cy="2880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C02EE89-FF96-6D22-DECC-D14A3502B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grpSp>
        <p:nvGrpSpPr>
          <p:cNvPr id="25" name="Group 6">
            <a:extLst>
              <a:ext uri="{FF2B5EF4-FFF2-40B4-BE49-F238E27FC236}">
                <a16:creationId xmlns:a16="http://schemas.microsoft.com/office/drawing/2014/main" id="{5692DDF5-8CE1-1C3E-9F47-6E319788776C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3107D7C-5339-35D4-242C-00071315D2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06DFC276-30D4-0D19-7496-E2FB542205B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5A8EE494-095B-1B32-A2FD-9C27049F756F}"/>
              </a:ext>
            </a:extLst>
          </p:cNvPr>
          <p:cNvSpPr txBox="1"/>
          <p:nvPr/>
        </p:nvSpPr>
        <p:spPr>
          <a:xfrm>
            <a:off x="931334" y="4595058"/>
            <a:ext cx="72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</a:rPr>
              <a:t>A		           B			      C</a:t>
            </a:r>
          </a:p>
        </p:txBody>
      </p:sp>
      <p:pic>
        <p:nvPicPr>
          <p:cNvPr id="7" name="Afbeelding 6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B8120788-02ED-0C36-1F14-11733F91B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56" y="4838525"/>
            <a:ext cx="1577477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A995DD12-17D6-0A38-1E5D-6EA8DCB5C700}"/>
              </a:ext>
            </a:extLst>
          </p:cNvPr>
          <p:cNvGrpSpPr/>
          <p:nvPr/>
        </p:nvGrpSpPr>
        <p:grpSpPr>
          <a:xfrm>
            <a:off x="7623291" y="4570345"/>
            <a:ext cx="2286000" cy="2286000"/>
            <a:chOff x="0" y="0"/>
            <a:chExt cx="812800" cy="8128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F8FE48F0-BD43-9280-10C3-4F946B032C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D7694D74-FCA7-6B5A-464B-B358C37ABC9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D105DE0-FA53-2FC1-5A2E-651983CA3ABE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  <a:solidFill>
            <a:srgbClr val="37B2C5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EC3F2C5-2671-19FC-9090-8B60DB985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679F41F-93CC-45F4-7179-ECF65B2A9DA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3" name="Afbeelding 12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6DEDC7FB-B50C-3A6C-A117-C2E81293E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95" y="4640013"/>
            <a:ext cx="2193105" cy="21501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E5D0F39-C9E9-6A8A-B805-E2943619D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2729175"/>
            <a:ext cx="1851146" cy="54343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085969"/>
            <a:ext cx="8445500" cy="1325563"/>
          </a:xfrm>
        </p:spPr>
        <p:txBody>
          <a:bodyPr/>
          <a:lstStyle/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C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28803"/>
            <a:ext cx="8703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900" dirty="0">
                <a:latin typeface="Bahnschrift SemiBold SemiConden"/>
              </a:rPr>
              <a:t>Voor het </a:t>
            </a:r>
            <a:r>
              <a:rPr lang="nl-NL" sz="2900" dirty="0" err="1">
                <a:latin typeface="Bahnschrift SemiBold SemiConden"/>
              </a:rPr>
              <a:t>energieovernamedocument</a:t>
            </a:r>
            <a:r>
              <a:rPr lang="nl-NL" sz="2900" dirty="0">
                <a:latin typeface="Bahnschrift SemiBold SemiConden"/>
              </a:rPr>
              <a:t> moet je de meterstanden doorgeven. </a:t>
            </a:r>
          </a:p>
          <a:p>
            <a:endParaRPr lang="nl-NL" dirty="0">
              <a:latin typeface="Bahnschrift SemiBold SemiConden"/>
            </a:endParaRPr>
          </a:p>
          <a:p>
            <a:r>
              <a:rPr lang="nl-NL" dirty="0">
                <a:latin typeface="Bahnschrift SemiBold SemiConden"/>
              </a:rPr>
              <a:t>Op welke foto kan je de watermeterstand lezen?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E8CD60-AF4D-A907-95C3-64A59447D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70" y="2181622"/>
            <a:ext cx="2205189" cy="288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29DB47-C42B-2CBD-B5FF-259AD1132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598" y="2178844"/>
            <a:ext cx="2186888" cy="288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ECA92FE-A1A9-CA21-D6DB-1CD6C937F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325" y="2178844"/>
            <a:ext cx="2157037" cy="2880000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5A8EE494-095B-1B32-A2FD-9C27049F756F}"/>
              </a:ext>
            </a:extLst>
          </p:cNvPr>
          <p:cNvSpPr txBox="1"/>
          <p:nvPr/>
        </p:nvSpPr>
        <p:spPr>
          <a:xfrm>
            <a:off x="931334" y="4595058"/>
            <a:ext cx="72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</a:rPr>
              <a:t>A		           B			      C</a:t>
            </a:r>
          </a:p>
        </p:txBody>
      </p:sp>
    </p:spTree>
    <p:extLst>
      <p:ext uri="{BB962C8B-B14F-4D97-AF65-F5344CB8AC3E}">
        <p14:creationId xmlns:p14="http://schemas.microsoft.com/office/powerpoint/2010/main" val="39253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4">
            <a:extLst>
              <a:ext uri="{FF2B5EF4-FFF2-40B4-BE49-F238E27FC236}">
                <a16:creationId xmlns:a16="http://schemas.microsoft.com/office/drawing/2014/main" id="{510278F7-B538-CAFA-CE16-F551F835286B}"/>
              </a:ext>
            </a:extLst>
          </p:cNvPr>
          <p:cNvSpPr/>
          <p:nvPr/>
        </p:nvSpPr>
        <p:spPr>
          <a:xfrm>
            <a:off x="7620000" y="2295496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E355D4D1-8FE1-769F-7BF5-467725885615}"/>
              </a:ext>
            </a:extLst>
          </p:cNvPr>
          <p:cNvGrpSpPr/>
          <p:nvPr/>
        </p:nvGrpSpPr>
        <p:grpSpPr>
          <a:xfrm>
            <a:off x="9906000" y="4572000"/>
            <a:ext cx="2286000" cy="2286000"/>
            <a:chOff x="0" y="0"/>
            <a:chExt cx="812800" cy="812800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E0A3E7B5-EBFD-25C7-B108-79ACAA2178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3653831-10A3-220B-7895-5FD30EA07D2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085969"/>
            <a:ext cx="8445500" cy="1325563"/>
          </a:xfrm>
        </p:spPr>
        <p:txBody>
          <a:bodyPr/>
          <a:lstStyle/>
          <a:p>
            <a:endParaRPr lang="nl-BE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BE" dirty="0">
                <a:latin typeface="Bahnschrift SemiBold SemiConden" panose="020B0502040204020203" pitchFamily="34" charset="0"/>
              </a:rPr>
              <a:t>Antwoord B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28803"/>
            <a:ext cx="87037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900" dirty="0">
                <a:latin typeface="Bahnschrift SemiBold SemiConden"/>
              </a:rPr>
              <a:t>Voor het </a:t>
            </a:r>
            <a:r>
              <a:rPr lang="nl-NL" sz="2900" dirty="0" err="1">
                <a:latin typeface="Bahnschrift SemiBold SemiConden"/>
              </a:rPr>
              <a:t>energieovernamedocument</a:t>
            </a:r>
            <a:r>
              <a:rPr lang="nl-NL" sz="2900" dirty="0">
                <a:latin typeface="Bahnschrift SemiBold SemiConden"/>
              </a:rPr>
              <a:t> moet je de meterstanden doorgeven.</a:t>
            </a:r>
          </a:p>
          <a:p>
            <a:r>
              <a:rPr lang="nl-NL" sz="2900" dirty="0">
                <a:latin typeface="Bahnschrift SemiBold SemiConden"/>
              </a:rPr>
              <a:t> </a:t>
            </a:r>
          </a:p>
          <a:p>
            <a:r>
              <a:rPr lang="nl-NL" dirty="0">
                <a:latin typeface="Bahnschrift SemiBold SemiConden"/>
              </a:rPr>
              <a:t>Op welke foto kan je de elektriciteitsmeterstand lezen?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E8CD60-AF4D-A907-95C3-64A59447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70" y="2181622"/>
            <a:ext cx="2205189" cy="288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129DB47-C42B-2CBD-B5FF-259AD113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598" y="2178844"/>
            <a:ext cx="2186888" cy="288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ECA92FE-A1A9-CA21-D6DB-1CD6C937F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25" y="2178844"/>
            <a:ext cx="2157037" cy="2880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C02EE89-FF96-6D22-DECC-D14A3502B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21" y="5975255"/>
            <a:ext cx="1851146" cy="543433"/>
          </a:xfrm>
          <a:prstGeom prst="rect">
            <a:avLst/>
          </a:prstGeom>
        </p:spPr>
      </p:pic>
      <p:pic>
        <p:nvPicPr>
          <p:cNvPr id="33" name="Afbeelding 32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039EF5C6-C6F4-BB4F-3254-847EDA25F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56" y="4838525"/>
            <a:ext cx="1577477" cy="2019475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5A8EE494-095B-1B32-A2FD-9C27049F756F}"/>
              </a:ext>
            </a:extLst>
          </p:cNvPr>
          <p:cNvSpPr txBox="1"/>
          <p:nvPr/>
        </p:nvSpPr>
        <p:spPr>
          <a:xfrm>
            <a:off x="931334" y="4595058"/>
            <a:ext cx="72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</a:rPr>
              <a:t>A		           B			      C</a:t>
            </a:r>
          </a:p>
        </p:txBody>
      </p:sp>
    </p:spTree>
    <p:extLst>
      <p:ext uri="{BB962C8B-B14F-4D97-AF65-F5344CB8AC3E}">
        <p14:creationId xmlns:p14="http://schemas.microsoft.com/office/powerpoint/2010/main" val="28075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608680-abeb-41e1-9853-c377b6818060" xsi:nil="true"/>
    <lcf76f155ced4ddcb4097134ff3c332f xmlns="813b63b3-5012-4bd5-934a-ee5f817737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B0D89396BF748B9B2CD89FD8F23DB" ma:contentTypeVersion="18" ma:contentTypeDescription="Een nieuw document maken." ma:contentTypeScope="" ma:versionID="f60ceab07d0db8e6fdb96b3ae4f68ae9">
  <xsd:schema xmlns:xsd="http://www.w3.org/2001/XMLSchema" xmlns:xs="http://www.w3.org/2001/XMLSchema" xmlns:p="http://schemas.microsoft.com/office/2006/metadata/properties" xmlns:ns2="813b63b3-5012-4bd5-934a-ee5f817737f2" xmlns:ns3="342fca58-daca-4862-a11d-a99b0ba6b04b" xmlns:ns4="ac608680-abeb-41e1-9853-c377b6818060" targetNamespace="http://schemas.microsoft.com/office/2006/metadata/properties" ma:root="true" ma:fieldsID="2e445509d25c015462ac6e1a8db244bd" ns2:_="" ns3:_="" ns4:_="">
    <xsd:import namespace="813b63b3-5012-4bd5-934a-ee5f817737f2"/>
    <xsd:import namespace="342fca58-daca-4862-a11d-a99b0ba6b04b"/>
    <xsd:import namespace="ac608680-abeb-41e1-9853-c377b68180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b63b3-5012-4bd5-934a-ee5f81773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34820d0-bd5b-4a11-9ac8-8874aa2eb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fca58-daca-4862-a11d-a99b0ba6b0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08680-abeb-41e1-9853-c377b68180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ab27be-e2a2-4963-8912-711b679c3963}" ma:internalName="TaxCatchAll" ma:showField="CatchAllData" ma:web="342fca58-daca-4862-a11d-a99b0ba6b0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28CF73-0FB5-480B-A6B1-5D07F1BE71AB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ac608680-abeb-41e1-9853-c377b6818060"/>
    <ds:schemaRef ds:uri="http://purl.org/dc/elements/1.1/"/>
    <ds:schemaRef ds:uri="http://schemas.microsoft.com/office/infopath/2007/PartnerControls"/>
    <ds:schemaRef ds:uri="342fca58-daca-4862-a11d-a99b0ba6b04b"/>
    <ds:schemaRef ds:uri="813b63b3-5012-4bd5-934a-ee5f817737f2"/>
  </ds:schemaRefs>
</ds:datastoreItem>
</file>

<file path=customXml/itemProps2.xml><?xml version="1.0" encoding="utf-8"?>
<ds:datastoreItem xmlns:ds="http://schemas.openxmlformats.org/officeDocument/2006/customXml" ds:itemID="{407FF490-6597-4921-9D17-40CA4D5C1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F9160-E23B-4739-A85B-233A037F3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b63b3-5012-4bd5-934a-ee5f817737f2"/>
    <ds:schemaRef ds:uri="342fca58-daca-4862-a11d-a99b0ba6b04b"/>
    <ds:schemaRef ds:uri="ac608680-abeb-41e1-9853-c377b68180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Breedbeeld</PresentationFormat>
  <Paragraphs>78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Bahnschrift SemiBold SemiConden</vt:lpstr>
      <vt:lpstr>Calibri</vt:lpstr>
      <vt:lpstr>Calibri Light</vt:lpstr>
      <vt:lpstr>Google Sans</vt:lpstr>
      <vt:lpstr>inter</vt:lpstr>
      <vt:lpstr>Open Sans</vt:lpstr>
      <vt:lpstr>Kantoorthema</vt:lpstr>
      <vt:lpstr>PowerPoint-presentatie</vt:lpstr>
      <vt:lpstr>Via welk document kan je zien of het huis veel of weinig energie verbruikt?</vt:lpstr>
      <vt:lpstr>Wat MOET je voorleggen als je een huis wil huren? </vt:lpstr>
      <vt:lpstr>PowerPoint-presentatie</vt:lpstr>
      <vt:lpstr>Wat is een huurwaarborg op een geblokkeerde rekening? </vt:lpstr>
      <vt:lpstr>PowerPoint-presentatie</vt:lpstr>
      <vt:lpstr>PowerPoint-presentatie</vt:lpstr>
      <vt:lpstr>PowerPoint-presentatie</vt:lpstr>
      <vt:lpstr>PowerPoint-presentatie</vt:lpstr>
      <vt:lpstr>Wat staat NIET op de plaatsbeschrijving? </vt:lpstr>
      <vt:lpstr>Wat als de plaatsbeschrijving niet juist is?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Devilder</dc:creator>
  <cp:lastModifiedBy>Femke Van Houwenhove</cp:lastModifiedBy>
  <cp:revision>25</cp:revision>
  <dcterms:created xsi:type="dcterms:W3CDTF">2022-03-18T12:05:21Z</dcterms:created>
  <dcterms:modified xsi:type="dcterms:W3CDTF">2025-01-07T09:38:09Z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0x010100DE3B0D89396BF748B9B2CD89FD8F23DB</vt:lpwstr>
  </property>
  <property fmtid="{D5CDD505-2E9C-101B-9397-08002B2CF9AE}" pid="3" name="MediaServiceImageTags">
    <vt:lpwstr/>
  </property>
</Properties>
</file>