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36"/>
  </p:notesMasterIdLst>
  <p:sldIdLst>
    <p:sldId id="269" r:id="rId5"/>
    <p:sldId id="262" r:id="rId6"/>
    <p:sldId id="301" r:id="rId7"/>
    <p:sldId id="263" r:id="rId8"/>
    <p:sldId id="302" r:id="rId9"/>
    <p:sldId id="300" r:id="rId10"/>
    <p:sldId id="271" r:id="rId11"/>
    <p:sldId id="304" r:id="rId12"/>
    <p:sldId id="328" r:id="rId13"/>
    <p:sldId id="307" r:id="rId14"/>
    <p:sldId id="308" r:id="rId15"/>
    <p:sldId id="309" r:id="rId16"/>
    <p:sldId id="310" r:id="rId17"/>
    <p:sldId id="313" r:id="rId18"/>
    <p:sldId id="314" r:id="rId19"/>
    <p:sldId id="315" r:id="rId20"/>
    <p:sldId id="316" r:id="rId21"/>
    <p:sldId id="317" r:id="rId22"/>
    <p:sldId id="318" r:id="rId23"/>
    <p:sldId id="259" r:id="rId24"/>
    <p:sldId id="311" r:id="rId25"/>
    <p:sldId id="312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257" r:id="rId3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5DA28"/>
    <a:srgbClr val="068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A9D38-107E-2EA0-6354-3B1394AC051D}" v="10" dt="2022-10-18T13:28:43.761"/>
    <p1510:client id="{374FF02B-4445-0C99-D25B-5FD319203058}" v="65" dt="2022-09-26T10:09:17.555"/>
    <p1510:client id="{7F49D66E-CE6F-F95E-AFDA-27F6299F655E}" v="10" dt="2022-10-11T12:34:13.457"/>
    <p1510:client id="{81F32B25-3ECA-021C-8D7B-5AC346599473}" v="1" dt="2022-11-22T13:48:15.877"/>
    <p1510:client id="{9B1F748C-B692-942C-1CF6-9B977FB2F303}" v="1" dt="2022-10-18T13:30:08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562" autoAdjust="0"/>
  </p:normalViewPr>
  <p:slideViewPr>
    <p:cSldViewPr snapToGrid="0">
      <p:cViewPr>
        <p:scale>
          <a:sx n="80" d="100"/>
          <a:sy n="80" d="100"/>
        </p:scale>
        <p:origin x="167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mke Van Houwenhove" userId="S::femkevanhouwenhove@cawoostvlaanderen.be::89938dcb-bea5-419e-bbf6-289c1d72c6b6" providerId="AD" clId="Web-{9B1F748C-B692-942C-1CF6-9B977FB2F303}"/>
    <pc:docChg chg="modSld">
      <pc:chgData name="Femke Van Houwenhove" userId="S::femkevanhouwenhove@cawoostvlaanderen.be::89938dcb-bea5-419e-bbf6-289c1d72c6b6" providerId="AD" clId="Web-{9B1F748C-B692-942C-1CF6-9B977FB2F303}" dt="2022-10-18T13:30:08.004" v="0"/>
      <pc:docMkLst>
        <pc:docMk/>
      </pc:docMkLst>
      <pc:sldChg chg="delSp">
        <pc:chgData name="Femke Van Houwenhove" userId="S::femkevanhouwenhove@cawoostvlaanderen.be::89938dcb-bea5-419e-bbf6-289c1d72c6b6" providerId="AD" clId="Web-{9B1F748C-B692-942C-1CF6-9B977FB2F303}" dt="2022-10-18T13:30:08.004" v="0"/>
        <pc:sldMkLst>
          <pc:docMk/>
          <pc:sldMk cId="2714906784" sldId="257"/>
        </pc:sldMkLst>
        <pc:picChg chg="del">
          <ac:chgData name="Femke Van Houwenhove" userId="S::femkevanhouwenhove@cawoostvlaanderen.be::89938dcb-bea5-419e-bbf6-289c1d72c6b6" providerId="AD" clId="Web-{9B1F748C-B692-942C-1CF6-9B977FB2F303}" dt="2022-10-18T13:30:08.004" v="0"/>
          <ac:picMkLst>
            <pc:docMk/>
            <pc:sldMk cId="2714906784" sldId="257"/>
            <ac:picMk id="7" creationId="{80FBBB8B-B717-EFCB-2173-7E7B43708C8A}"/>
          </ac:picMkLst>
        </pc:picChg>
      </pc:sldChg>
    </pc:docChg>
  </pc:docChgLst>
  <pc:docChgLst>
    <pc:chgData name="Veerle Van Mossevelde" userId="S::veerlevanmossevelde@cawoostvlaanderen.be::ad3a6356-d460-4272-ac5b-2c6ff475dc65" providerId="AD" clId="Web-{7F49D66E-CE6F-F95E-AFDA-27F6299F655E}"/>
    <pc:docChg chg="modSld">
      <pc:chgData name="Veerle Van Mossevelde" userId="S::veerlevanmossevelde@cawoostvlaanderen.be::ad3a6356-d460-4272-ac5b-2c6ff475dc65" providerId="AD" clId="Web-{7F49D66E-CE6F-F95E-AFDA-27F6299F655E}" dt="2022-10-11T12:34:13.457" v="9"/>
      <pc:docMkLst>
        <pc:docMk/>
      </pc:docMkLst>
      <pc:sldChg chg="modSp addAnim modAnim">
        <pc:chgData name="Veerle Van Mossevelde" userId="S::veerlevanmossevelde@cawoostvlaanderen.be::ad3a6356-d460-4272-ac5b-2c6ff475dc65" providerId="AD" clId="Web-{7F49D66E-CE6F-F95E-AFDA-27F6299F655E}" dt="2022-10-11T12:34:13.457" v="9"/>
        <pc:sldMkLst>
          <pc:docMk/>
          <pc:sldMk cId="3654530114" sldId="313"/>
        </pc:sldMkLst>
        <pc:spChg chg="mod">
          <ac:chgData name="Veerle Van Mossevelde" userId="S::veerlevanmossevelde@cawoostvlaanderen.be::ad3a6356-d460-4272-ac5b-2c6ff475dc65" providerId="AD" clId="Web-{7F49D66E-CE6F-F95E-AFDA-27F6299F655E}" dt="2022-10-11T12:34:13.254" v="7" actId="20577"/>
          <ac:spMkLst>
            <pc:docMk/>
            <pc:sldMk cId="3654530114" sldId="313"/>
            <ac:spMk id="3" creationId="{00000000-0000-0000-0000-000000000000}"/>
          </ac:spMkLst>
        </pc:spChg>
      </pc:sldChg>
    </pc:docChg>
  </pc:docChgLst>
  <pc:docChgLst>
    <pc:chgData name="Femke Van Houwenhove" userId="S::femkevanhouwenhove@cawoostvlaanderen.be::89938dcb-bea5-419e-bbf6-289c1d72c6b6" providerId="AD" clId="Web-{81F32B25-3ECA-021C-8D7B-5AC346599473}"/>
    <pc:docChg chg="modSld">
      <pc:chgData name="Femke Van Houwenhove" userId="S::femkevanhouwenhove@cawoostvlaanderen.be::89938dcb-bea5-419e-bbf6-289c1d72c6b6" providerId="AD" clId="Web-{81F32B25-3ECA-021C-8D7B-5AC346599473}" dt="2022-11-22T13:48:15.877" v="0" actId="1076"/>
      <pc:docMkLst>
        <pc:docMk/>
      </pc:docMkLst>
      <pc:sldChg chg="modSp">
        <pc:chgData name="Femke Van Houwenhove" userId="S::femkevanhouwenhove@cawoostvlaanderen.be::89938dcb-bea5-419e-bbf6-289c1d72c6b6" providerId="AD" clId="Web-{81F32B25-3ECA-021C-8D7B-5AC346599473}" dt="2022-11-22T13:48:15.877" v="0" actId="1076"/>
        <pc:sldMkLst>
          <pc:docMk/>
          <pc:sldMk cId="1047483795" sldId="315"/>
        </pc:sldMkLst>
        <pc:picChg chg="mod">
          <ac:chgData name="Femke Van Houwenhove" userId="S::femkevanhouwenhove@cawoostvlaanderen.be::89938dcb-bea5-419e-bbf6-289c1d72c6b6" providerId="AD" clId="Web-{81F32B25-3ECA-021C-8D7B-5AC346599473}" dt="2022-11-22T13:48:15.877" v="0" actId="1076"/>
          <ac:picMkLst>
            <pc:docMk/>
            <pc:sldMk cId="1047483795" sldId="315"/>
            <ac:picMk id="5122" creationId="{22356474-E03D-EEB2-10C3-33C344BD0E52}"/>
          </ac:picMkLst>
        </pc:picChg>
      </pc:sldChg>
    </pc:docChg>
  </pc:docChgLst>
  <pc:docChgLst>
    <pc:chgData name="Veerle Van Mossevelde" userId="S::veerlevanmossevelde@cawoostvlaanderen.be::ad3a6356-d460-4272-ac5b-2c6ff475dc65" providerId="AD" clId="Web-{31CA9D38-107E-2EA0-6354-3B1394AC051D}"/>
    <pc:docChg chg="modSld">
      <pc:chgData name="Veerle Van Mossevelde" userId="S::veerlevanmossevelde@cawoostvlaanderen.be::ad3a6356-d460-4272-ac5b-2c6ff475dc65" providerId="AD" clId="Web-{31CA9D38-107E-2EA0-6354-3B1394AC051D}" dt="2022-10-18T13:28:43.761" v="9" actId="20577"/>
      <pc:docMkLst>
        <pc:docMk/>
      </pc:docMkLst>
      <pc:sldChg chg="modSp">
        <pc:chgData name="Veerle Van Mossevelde" userId="S::veerlevanmossevelde@cawoostvlaanderen.be::ad3a6356-d460-4272-ac5b-2c6ff475dc65" providerId="AD" clId="Web-{31CA9D38-107E-2EA0-6354-3B1394AC051D}" dt="2022-10-18T13:28:43.761" v="9" actId="20577"/>
        <pc:sldMkLst>
          <pc:docMk/>
          <pc:sldMk cId="1678933953" sldId="317"/>
        </pc:sldMkLst>
        <pc:spChg chg="mod">
          <ac:chgData name="Veerle Van Mossevelde" userId="S::veerlevanmossevelde@cawoostvlaanderen.be::ad3a6356-d460-4272-ac5b-2c6ff475dc65" providerId="AD" clId="Web-{31CA9D38-107E-2EA0-6354-3B1394AC051D}" dt="2022-10-18T13:28:43.761" v="9" actId="20577"/>
          <ac:spMkLst>
            <pc:docMk/>
            <pc:sldMk cId="1678933953" sldId="31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CEF01-7E5B-4601-8CA6-7412F04467A4}" type="datetimeFigureOut">
              <a:rPr lang="nl-BE" smtClean="0"/>
              <a:t>4/06/2024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710DE-012A-4870-80C0-179662AF436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2970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waas.be/wonen/woonwijzer-waasland/mijn-energiefactuur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710DE-012A-4870-80C0-179662AF436A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2479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710DE-012A-4870-80C0-179662AF436A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7476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Extra tips uit de foute antwoorden</a:t>
            </a: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- Douchen verbruikt minder water dan een bad nemen (Als je er niet te lang onder blijft staan)</a:t>
            </a: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- Spoel de afwas niet voordat je ze in de machine steekt. Dit is dubbel watergebruik en niet nodig.</a:t>
            </a: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710DE-012A-4870-80C0-179662AF436A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5749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Extra tips uit de foute antwoorden</a:t>
            </a:r>
          </a:p>
          <a:p>
            <a:pPr marL="0" indent="0">
              <a:buNone/>
            </a:pPr>
            <a:br>
              <a:rPr lang="nl-NL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r>
              <a:rPr lang="nl-NL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- Zet je thermostaat ‘s nachts niet uit, maar verlaag de temperatuur 4 graden.</a:t>
            </a: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- Laat je toestellen niet in stand </a:t>
            </a:r>
            <a:r>
              <a:rPr lang="nl-NL" dirty="0" err="1">
                <a:solidFill>
                  <a:srgbClr val="002060"/>
                </a:solidFill>
                <a:latin typeface="Bahnschrift SemiBold SemiConden" panose="020B0502040204020203" pitchFamily="34" charset="0"/>
              </a:rPr>
              <a:t>by</a:t>
            </a:r>
            <a:r>
              <a:rPr lang="nl-NL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 staan. (gemiddeld 10% van het totale verbruik)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710DE-012A-4870-80C0-179662AF436A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2246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1" dirty="0"/>
              <a:t>Alle lampen die warm worden verbruiken veel. Een warme lamp is geen goede lamp.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710DE-012A-4870-80C0-179662AF436A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4582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710DE-012A-4870-80C0-179662AF436A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3287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Meer info over hoe je deze kan afnemen? </a:t>
            </a:r>
            <a:r>
              <a:rPr lang="nl-BE" dirty="0">
                <a:hlinkClick r:id="rId3"/>
              </a:rPr>
              <a:t>Mijn energiefactuur | </a:t>
            </a:r>
            <a:r>
              <a:rPr lang="nl-BE" dirty="0" err="1">
                <a:hlinkClick r:id="rId3"/>
              </a:rPr>
              <a:t>Interwaas</a:t>
            </a:r>
            <a:r>
              <a:rPr lang="nl-BE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710DE-012A-4870-80C0-179662AF436A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426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4/06/2024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582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4/06/2024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82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4/06/2024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39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4/06/2024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082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4/06/2024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451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4/06/2024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1882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4/06/2024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03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4/06/2024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518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4/06/2024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74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4/06/2024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6885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5E8B-421F-4AC4-9B10-A4FED6550D15}" type="datetimeFigureOut">
              <a:rPr lang="nl-BE" smtClean="0"/>
              <a:t>4/06/2024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305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65E8B-421F-4AC4-9B10-A4FED6550D15}" type="datetimeFigureOut">
              <a:rPr lang="nl-BE" smtClean="0"/>
              <a:t>4/06/2024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29E3C-ED5C-4278-AF49-63469DFA7E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688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1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microsoft.com/office/2007/relationships/hdphoto" Target="../media/hdphoto4.wdp"/><Relationship Id="rId5" Type="http://schemas.openxmlformats.org/officeDocument/2006/relationships/image" Target="../media/image37.jpeg"/><Relationship Id="rId10" Type="http://schemas.openxmlformats.org/officeDocument/2006/relationships/image" Target="../media/image7.png"/><Relationship Id="rId4" Type="http://schemas.openxmlformats.org/officeDocument/2006/relationships/image" Target="../media/image36.jpe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0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3.jpeg"/><Relationship Id="rId7" Type="http://schemas.microsoft.com/office/2007/relationships/hdphoto" Target="../media/hdphoto4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6.png"/><Relationship Id="rId3" Type="http://schemas.openxmlformats.org/officeDocument/2006/relationships/image" Target="../media/image46.jpeg"/><Relationship Id="rId7" Type="http://schemas.microsoft.com/office/2007/relationships/hdphoto" Target="../media/hdphoto12.wdp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microsoft.com/office/2007/relationships/hdphoto" Target="../media/hdphoto4.wdp"/><Relationship Id="rId5" Type="http://schemas.microsoft.com/office/2007/relationships/hdphoto" Target="../media/hdphoto11.wdp"/><Relationship Id="rId10" Type="http://schemas.openxmlformats.org/officeDocument/2006/relationships/image" Target="../media/image7.png"/><Relationship Id="rId4" Type="http://schemas.openxmlformats.org/officeDocument/2006/relationships/image" Target="../media/image47.png"/><Relationship Id="rId9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microsoft.com/office/2007/relationships/hdphoto" Target="../media/hdphoto11.wdp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microsoft.com/office/2007/relationships/hdphoto" Target="../media/hdphoto4.wdp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reg.be/nl" TargetMode="External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microsoft.com/office/2007/relationships/hdphoto" Target="../media/hdphoto4.wdp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9.wdp"/><Relationship Id="rId3" Type="http://schemas.openxmlformats.org/officeDocument/2006/relationships/image" Target="../media/image7.png"/><Relationship Id="rId7" Type="http://schemas.microsoft.com/office/2007/relationships/hdphoto" Target="../media/hdphoto6.wdp"/><Relationship Id="rId12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8.wdp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microsoft.com/office/2007/relationships/hdphoto" Target="../media/hdphoto4.wdp"/><Relationship Id="rId9" Type="http://schemas.microsoft.com/office/2007/relationships/hdphoto" Target="../media/hdphoto7.wdp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0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8.png"/><Relationship Id="rId7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6">
            <a:extLst>
              <a:ext uri="{FF2B5EF4-FFF2-40B4-BE49-F238E27FC236}">
                <a16:creationId xmlns:a16="http://schemas.microsoft.com/office/drawing/2014/main" id="{ECDE7CAF-6FC6-C860-2259-1A39D79D399B}"/>
              </a:ext>
            </a:extLst>
          </p:cNvPr>
          <p:cNvSpPr/>
          <p:nvPr/>
        </p:nvSpPr>
        <p:spPr>
          <a:xfrm>
            <a:off x="1850871" y="4528363"/>
            <a:ext cx="3483129" cy="747673"/>
          </a:xfrm>
          <a:custGeom>
            <a:avLst/>
            <a:gdLst/>
            <a:ahLst/>
            <a:cxnLst/>
            <a:rect l="l" t="t" r="r" b="b"/>
            <a:pathLst>
              <a:path w="2312105" h="295377">
                <a:moveTo>
                  <a:pt x="0" y="0"/>
                </a:moveTo>
                <a:lnTo>
                  <a:pt x="2312105" y="0"/>
                </a:lnTo>
                <a:lnTo>
                  <a:pt x="2312105" y="295377"/>
                </a:lnTo>
                <a:lnTo>
                  <a:pt x="0" y="295377"/>
                </a:lnTo>
                <a:close/>
              </a:path>
            </a:pathLst>
          </a:custGeom>
          <a:solidFill>
            <a:srgbClr val="663075"/>
          </a:solidFill>
        </p:spPr>
        <p:txBody>
          <a:bodyPr/>
          <a:lstStyle/>
          <a:p>
            <a:endParaRPr lang="nl-BE" sz="1200"/>
          </a:p>
        </p:txBody>
      </p:sp>
      <p:sp>
        <p:nvSpPr>
          <p:cNvPr id="2" name="Freeform 2"/>
          <p:cNvSpPr/>
          <p:nvPr/>
        </p:nvSpPr>
        <p:spPr>
          <a:xfrm>
            <a:off x="7823956" y="2844390"/>
            <a:ext cx="1853605" cy="1180766"/>
          </a:xfrm>
          <a:custGeom>
            <a:avLst/>
            <a:gdLst/>
            <a:ahLst/>
            <a:cxnLst/>
            <a:rect l="l" t="t" r="r" b="b"/>
            <a:pathLst>
              <a:path w="2780407" h="1771149">
                <a:moveTo>
                  <a:pt x="0" y="0"/>
                </a:moveTo>
                <a:lnTo>
                  <a:pt x="2780408" y="0"/>
                </a:lnTo>
                <a:lnTo>
                  <a:pt x="2780408" y="1771150"/>
                </a:lnTo>
                <a:lnTo>
                  <a:pt x="0" y="1771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 sz="1200" dirty="0"/>
          </a:p>
        </p:txBody>
      </p:sp>
      <p:sp>
        <p:nvSpPr>
          <p:cNvPr id="4" name="Freeform 4"/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6" name="Group 6"/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620000" y="0"/>
            <a:ext cx="2286000" cy="22860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620000" y="4572000"/>
            <a:ext cx="2286000" cy="22860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7B2C5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36" name="Afbeelding 35" descr="Afbeelding met Kinderkunst, tekening, tekst, illustratie&#10;&#10;Automatisch gegenereerde beschrijving">
            <a:extLst>
              <a:ext uri="{FF2B5EF4-FFF2-40B4-BE49-F238E27FC236}">
                <a16:creationId xmlns:a16="http://schemas.microsoft.com/office/drawing/2014/main" id="{19CA58A4-5EE4-FF9D-B34B-13EF6A216D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50" b="84948" l="51338" r="64087">
                        <a14:foregroundMark x1="56289" y1="84663" x2="58110" y2="83666"/>
                        <a14:foregroundMark x1="59306" y1="82906" x2="60046" y2="82479"/>
                        <a14:foregroundMark x1="61184" y1="81387" x2="58680" y2="82146"/>
                        <a14:foregroundMark x1="61582" y1="75356" x2="61582" y2="79535"/>
                        <a14:foregroundMark x1="55151" y1="84948" x2="55492" y2="84948"/>
                        <a14:foregroundMark x1="54240" y1="79725" x2="54980" y2="81576"/>
                        <a14:foregroundMark x1="54525" y1="75878" x2="54696" y2="82906"/>
                        <a14:foregroundMark x1="53557" y1="74264" x2="53728" y2="83856"/>
                        <a14:foregroundMark x1="54639" y1="84283" x2="54696" y2="83143"/>
                        <a14:foregroundMark x1="56403" y1="83856" x2="62094" y2="80769"/>
                        <a14:foregroundMark x1="62151" y1="80342" x2="62094" y2="73267"/>
                        <a14:foregroundMark x1="62265" y1="72934" x2="56915" y2="75166"/>
                        <a14:foregroundMark x1="56915" y1="75926" x2="57029" y2="81481"/>
                        <a14:foregroundMark x1="56289" y1="75451" x2="55322" y2="82146"/>
                        <a14:foregroundMark x1="56175" y1="82526" x2="56403" y2="79345"/>
                        <a14:foregroundMark x1="56688" y1="83048" x2="60216" y2="80722"/>
                        <a14:foregroundMark x1="60216" y1="80722" x2="60273" y2="80579"/>
                        <a14:foregroundMark x1="60444" y1="75119" x2="60444" y2="79772"/>
                        <a14:foregroundMark x1="58054" y1="80912" x2="57883" y2="76686"/>
                        <a14:foregroundMark x1="59647" y1="75926" x2="59533" y2="78538"/>
                        <a14:foregroundMark x1="57997" y1="77540" x2="60273" y2="75783"/>
                        <a14:foregroundMark x1="59476" y1="75641" x2="58224" y2="76876"/>
                        <a14:foregroundMark x1="54126" y1="74264" x2="55208" y2="74739"/>
                        <a14:foregroundMark x1="54468" y1="74264" x2="60046" y2="71747"/>
                        <a14:foregroundMark x1="61241" y1="71273" x2="60444" y2="71890"/>
                        <a14:foregroundMark x1="61355" y1="70750" x2="61184" y2="71130"/>
                        <a14:foregroundMark x1="53956" y1="73124" x2="56061" y2="72982"/>
                        <a14:foregroundMark x1="54411" y1="74786" x2="54240" y2="75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10" t="70002" r="34151" b="14175"/>
          <a:stretch/>
        </p:blipFill>
        <p:spPr>
          <a:xfrm>
            <a:off x="10297582" y="2562309"/>
            <a:ext cx="1502835" cy="1788244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52507414-8059-E42A-CD61-4055AEB16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3080" y1="57588" x2="31920" y2="61331"/>
                        <a14:foregroundMark x1="20759" y1="57796" x2="20759" y2="64449"/>
                        <a14:foregroundMark x1="19196" y1="52599" x2="19196" y2="65489"/>
                        <a14:foregroundMark x1="22321" y1="59875" x2="21875" y2="70270"/>
                        <a14:foregroundMark x1="22991" y1="56757" x2="24107" y2="66528"/>
                        <a14:foregroundMark x1="30357" y1="64033" x2="43750" y2="65489"/>
                        <a14:foregroundMark x1="39286" y1="56133" x2="48661" y2="51975"/>
                        <a14:foregroundMark x1="52679" y1="52599" x2="62500" y2="56133"/>
                        <a14:foregroundMark x1="69196" y1="66112" x2="79464" y2="65489"/>
                        <a14:foregroundMark x1="85938" y1="61954" x2="72768" y2="67568"/>
                        <a14:foregroundMark x1="32589" y1="66528" x2="54464" y2="67568"/>
                        <a14:foregroundMark x1="54464" y1="67568" x2="55357" y2="67983"/>
                        <a14:foregroundMark x1="63616" y1="67983" x2="50446" y2="62786"/>
                        <a14:foregroundMark x1="21205" y1="70062" x2="24777" y2="69231"/>
                        <a14:foregroundMark x1="18080" y1="54470" x2="17857" y2="69023"/>
                        <a14:foregroundMark x1="17857" y1="69023" x2="17857" y2="69023"/>
                        <a14:foregroundMark x1="16964" y1="53430" x2="18973" y2="69231"/>
                        <a14:foregroundMark x1="18973" y1="69231" x2="18973" y2="69231"/>
                        <a14:foregroundMark x1="20759" y1="54678" x2="24777" y2="52599"/>
                        <a14:foregroundMark x1="22991" y1="54678" x2="17857" y2="65904"/>
                        <a14:foregroundMark x1="16295" y1="57173" x2="16295" y2="64033"/>
                        <a14:foregroundMark x1="18973" y1="73389" x2="21429" y2="73389"/>
                        <a14:foregroundMark x1="37054" y1="56549" x2="43080" y2="53222"/>
                        <a14:foregroundMark x1="45313" y1="51143" x2="54241" y2="50936"/>
                        <a14:foregroundMark x1="59821" y1="54262" x2="65848" y2="57173"/>
                        <a14:foregroundMark x1="68527" y1="36383" x2="68527" y2="40748"/>
                        <a14:foregroundMark x1="71875" y1="34096" x2="69196" y2="36590"/>
                        <a14:foregroundMark x1="71875" y1="33056" x2="76116" y2="32848"/>
                        <a14:foregroundMark x1="77455" y1="33680" x2="79688" y2="37838"/>
                        <a14:foregroundMark x1="78795" y1="38669" x2="74554" y2="43659"/>
                        <a14:foregroundMark x1="70089" y1="42412" x2="75893" y2="43867"/>
                        <a14:foregroundMark x1="74777" y1="37422" x2="72991" y2="36590"/>
                        <a14:foregroundMark x1="45759" y1="16632" x2="46652" y2="19958"/>
                        <a14:foregroundMark x1="47098" y1="14553" x2="50446" y2="12058"/>
                        <a14:foregroundMark x1="51563" y1="12474" x2="56027" y2="14137"/>
                        <a14:foregroundMark x1="57143" y1="14345" x2="56027" y2="20166"/>
                        <a14:foregroundMark x1="46652" y1="20790" x2="55357" y2="22037"/>
                        <a14:foregroundMark x1="57366" y1="21830" x2="49330" y2="24324"/>
                        <a14:foregroundMark x1="19196" y1="49896" x2="19420" y2="49896"/>
                        <a14:backgroundMark x1="19643" y1="45738" x2="36830" y2="41580"/>
                        <a14:backgroundMark x1="36830" y1="41580" x2="36830" y2="415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1802" y="97972"/>
            <a:ext cx="2037915" cy="2188029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1DD64891-154D-5F56-6A1C-9EBDD31074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4785" y1="62366" x2="23656" y2="68817"/>
                        <a14:foregroundMark x1="18817" y1="58423" x2="44892" y2="58065"/>
                        <a14:foregroundMark x1="44892" y1="58065" x2="44892" y2="58065"/>
                        <a14:foregroundMark x1="23925" y1="44444" x2="38172" y2="58065"/>
                        <a14:foregroundMark x1="38172" y1="58065" x2="38441" y2="58065"/>
                        <a14:foregroundMark x1="44355" y1="59498" x2="57527" y2="65591"/>
                        <a14:foregroundMark x1="64516" y1="67025" x2="61828" y2="84229"/>
                        <a14:foregroundMark x1="64247" y1="87814" x2="24194" y2="78495"/>
                        <a14:foregroundMark x1="14785" y1="72401" x2="21237" y2="68459"/>
                        <a14:foregroundMark x1="26075" y1="69534" x2="57796" y2="79211"/>
                        <a14:foregroundMark x1="60215" y1="72760" x2="64785" y2="72760"/>
                        <a14:foregroundMark x1="65860" y1="69892" x2="65860" y2="84588"/>
                        <a14:foregroundMark x1="58065" y1="70609" x2="10484" y2="71685"/>
                        <a14:foregroundMark x1="12903" y1="53047" x2="12366" y2="57348"/>
                        <a14:foregroundMark x1="16398" y1="53047" x2="40054" y2="53405"/>
                        <a14:foregroundMark x1="22043" y1="34409" x2="49462" y2="41935"/>
                        <a14:foregroundMark x1="49462" y1="41935" x2="49462" y2="41935"/>
                        <a14:foregroundMark x1="44892" y1="37634" x2="65323" y2="39785"/>
                        <a14:foregroundMark x1="67742" y1="41935" x2="69892" y2="44803"/>
                        <a14:foregroundMark x1="71505" y1="46237" x2="71505" y2="49462"/>
                        <a14:foregroundMark x1="68011" y1="48387" x2="46237" y2="46237"/>
                        <a14:foregroundMark x1="26613" y1="35484" x2="19892" y2="34767"/>
                        <a14:foregroundMark x1="21774" y1="30824" x2="18011" y2="32975"/>
                        <a14:foregroundMark x1="27419" y1="29032" x2="30376" y2="30466"/>
                        <a14:foregroundMark x1="29839" y1="29391" x2="27151" y2="28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5935" y="4902200"/>
            <a:ext cx="2090065" cy="1567548"/>
          </a:xfrm>
          <a:prstGeom prst="rect">
            <a:avLst/>
          </a:prstGeom>
        </p:spPr>
      </p:pic>
      <p:pic>
        <p:nvPicPr>
          <p:cNvPr id="23" name="Afbeelding 22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5A8B9F0B-815F-7647-BA89-BB071D9C65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84" y="2325414"/>
            <a:ext cx="4547616" cy="1335024"/>
          </a:xfrm>
          <a:prstGeom prst="rect">
            <a:avLst/>
          </a:prstGeom>
        </p:spPr>
      </p:pic>
      <p:sp>
        <p:nvSpPr>
          <p:cNvPr id="16" name="Freeform 16"/>
          <p:cNvSpPr/>
          <p:nvPr/>
        </p:nvSpPr>
        <p:spPr>
          <a:xfrm>
            <a:off x="1871134" y="3651320"/>
            <a:ext cx="2822787" cy="747673"/>
          </a:xfrm>
          <a:custGeom>
            <a:avLst/>
            <a:gdLst/>
            <a:ahLst/>
            <a:cxnLst/>
            <a:rect l="l" t="t" r="r" b="b"/>
            <a:pathLst>
              <a:path w="2312105" h="295377">
                <a:moveTo>
                  <a:pt x="0" y="0"/>
                </a:moveTo>
                <a:lnTo>
                  <a:pt x="2312105" y="0"/>
                </a:lnTo>
                <a:lnTo>
                  <a:pt x="2312105" y="295377"/>
                </a:lnTo>
                <a:lnTo>
                  <a:pt x="0" y="295377"/>
                </a:lnTo>
                <a:close/>
              </a:path>
            </a:pathLst>
          </a:custGeom>
          <a:solidFill>
            <a:srgbClr val="663075"/>
          </a:solidFill>
        </p:spPr>
        <p:txBody>
          <a:bodyPr/>
          <a:lstStyle/>
          <a:p>
            <a:endParaRPr lang="nl-BE" sz="120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43902C0A-9EA5-E39D-CD11-F2AD2489306C}"/>
              </a:ext>
            </a:extLst>
          </p:cNvPr>
          <p:cNvSpPr txBox="1"/>
          <p:nvPr/>
        </p:nvSpPr>
        <p:spPr>
          <a:xfrm>
            <a:off x="1937355" y="3660438"/>
            <a:ext cx="2756566" cy="800219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r>
              <a:rPr lang="nl-BE" sz="48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ENERGIE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F3DE272-D1DC-5924-7906-F0AE0935D378}"/>
              </a:ext>
            </a:extLst>
          </p:cNvPr>
          <p:cNvSpPr txBox="1"/>
          <p:nvPr/>
        </p:nvSpPr>
        <p:spPr>
          <a:xfrm>
            <a:off x="1937354" y="4486700"/>
            <a:ext cx="35388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48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BESPAREN</a:t>
            </a:r>
            <a:endParaRPr lang="nl-BE" sz="4800" dirty="0"/>
          </a:p>
        </p:txBody>
      </p:sp>
      <p:pic>
        <p:nvPicPr>
          <p:cNvPr id="5" name="Picture 2" descr="Afbeelding met gitaar, zwart-wit&#10;&#10;Automatisch gegenereerde beschrijving">
            <a:extLst>
              <a:ext uri="{FF2B5EF4-FFF2-40B4-BE49-F238E27FC236}">
                <a16:creationId xmlns:a16="http://schemas.microsoft.com/office/drawing/2014/main" id="{48403B03-B3E6-0A79-B619-B07E92190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935" y="4572000"/>
            <a:ext cx="1957985" cy="213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539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67000" y="1825625"/>
            <a:ext cx="86868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6804F"/>
                </a:solidFill>
                <a:latin typeface="Bahnschrift SemiBold SemiConden" panose="020B0502040204020203" pitchFamily="34" charset="0"/>
              </a:rPr>
              <a:t>B - </a:t>
            </a:r>
            <a:r>
              <a:rPr lang="nl-NL" dirty="0" err="1">
                <a:solidFill>
                  <a:srgbClr val="06804F"/>
                </a:solidFill>
                <a:latin typeface="Bahnschrift SemiBold SemiConden" panose="020B0502040204020203" pitchFamily="34" charset="0"/>
              </a:rPr>
              <a:t>Energieovernamedocument</a:t>
            </a:r>
            <a:endParaRPr lang="nl-NL" dirty="0">
              <a:solidFill>
                <a:srgbClr val="06804F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8" name="Cirkel 7"/>
          <p:cNvSpPr/>
          <p:nvPr/>
        </p:nvSpPr>
        <p:spPr>
          <a:xfrm rot="14645618">
            <a:off x="483602" y="615212"/>
            <a:ext cx="833231" cy="777973"/>
          </a:xfrm>
          <a:prstGeom prst="pie">
            <a:avLst>
              <a:gd name="adj1" fmla="val 19588760"/>
              <a:gd name="adj2" fmla="val 1697186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1EC091-2FD5-F1FB-3971-CDBD3B59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298309"/>
            <a:ext cx="9055100" cy="1233488"/>
          </a:xfrm>
        </p:spPr>
        <p:txBody>
          <a:bodyPr/>
          <a:lstStyle/>
          <a:p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JUISTE ANTWOORD: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6E9CCDB-FFE8-12C5-4009-CE5216867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31" y="459500"/>
            <a:ext cx="4220669" cy="5962533"/>
          </a:xfrm>
          <a:prstGeom prst="rect">
            <a:avLst/>
          </a:prstGeom>
        </p:spPr>
      </p:pic>
      <p:sp>
        <p:nvSpPr>
          <p:cNvPr id="11" name="Freeform 4">
            <a:extLst>
              <a:ext uri="{FF2B5EF4-FFF2-40B4-BE49-F238E27FC236}">
                <a16:creationId xmlns:a16="http://schemas.microsoft.com/office/drawing/2014/main" id="{867C8937-A932-9DD8-8A1B-7F75681E04C5}"/>
              </a:ext>
            </a:extLst>
          </p:cNvPr>
          <p:cNvSpPr/>
          <p:nvPr/>
        </p:nvSpPr>
        <p:spPr>
          <a:xfrm>
            <a:off x="0" y="0"/>
            <a:ext cx="1851146" cy="179832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76C3C6B3-2370-242C-DD2B-9C23A618EC69}"/>
              </a:ext>
            </a:extLst>
          </p:cNvPr>
          <p:cNvGrpSpPr/>
          <p:nvPr/>
        </p:nvGrpSpPr>
        <p:grpSpPr>
          <a:xfrm>
            <a:off x="0" y="1798320"/>
            <a:ext cx="1851146" cy="1798320"/>
            <a:chOff x="0" y="0"/>
            <a:chExt cx="812800" cy="812800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6D05769A-0A0A-79F5-4ED9-8C3845C97AF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7E32484F-C6FC-1C6E-97CE-287DD661E62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5" name="Picture 2" descr="Afbeelding met gitaar, zwart-wit&#10;&#10;Automatisch gegenereerde beschrijving">
            <a:extLst>
              <a:ext uri="{FF2B5EF4-FFF2-40B4-BE49-F238E27FC236}">
                <a16:creationId xmlns:a16="http://schemas.microsoft.com/office/drawing/2014/main" id="{ED416F4F-F74C-9FDA-D122-5012800AA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" y="-28495"/>
            <a:ext cx="1724080" cy="18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958788A-D225-F2FC-92AC-B384E5DA45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1" y="2049975"/>
            <a:ext cx="1607984" cy="4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9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64947" y="1854121"/>
            <a:ext cx="4131128" cy="4078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Energielabel: 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toont hoe energiezuinig een toestel is</a:t>
            </a: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58BAD9BE-71BA-8D41-D2BF-F15682D605B0}"/>
              </a:ext>
            </a:extLst>
          </p:cNvPr>
          <p:cNvSpPr txBox="1">
            <a:spLocks/>
          </p:cNvSpPr>
          <p:nvPr/>
        </p:nvSpPr>
        <p:spPr>
          <a:xfrm>
            <a:off x="6765473" y="1854121"/>
            <a:ext cx="4190999" cy="4078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Energieprestatiecertificaat: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 toont hoe energiezuinig een woning 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1B65166-1360-E7FB-5011-0EC08BE2E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71" y="2876157"/>
            <a:ext cx="1532163" cy="322343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08538E2-CFB3-FDC4-A4DD-0CADB4920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11" y="2961217"/>
            <a:ext cx="3652125" cy="2061683"/>
          </a:xfrm>
          <a:prstGeom prst="rect">
            <a:avLst/>
          </a:prstGeom>
        </p:spPr>
      </p:pic>
      <p:sp>
        <p:nvSpPr>
          <p:cNvPr id="9" name="Freeform 4">
            <a:extLst>
              <a:ext uri="{FF2B5EF4-FFF2-40B4-BE49-F238E27FC236}">
                <a16:creationId xmlns:a16="http://schemas.microsoft.com/office/drawing/2014/main" id="{477049B2-8912-6AFB-45C2-D39CC70EFEAC}"/>
              </a:ext>
            </a:extLst>
          </p:cNvPr>
          <p:cNvSpPr/>
          <p:nvPr/>
        </p:nvSpPr>
        <p:spPr>
          <a:xfrm>
            <a:off x="0" y="0"/>
            <a:ext cx="1851146" cy="179832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3D0F40B8-61A2-3804-F7F5-D4ACF09A1EA7}"/>
              </a:ext>
            </a:extLst>
          </p:cNvPr>
          <p:cNvGrpSpPr/>
          <p:nvPr/>
        </p:nvGrpSpPr>
        <p:grpSpPr>
          <a:xfrm>
            <a:off x="0" y="1798320"/>
            <a:ext cx="1851146" cy="1798320"/>
            <a:chOff x="0" y="0"/>
            <a:chExt cx="812800" cy="812800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55305C3-86E5-52E7-244D-CBF8CE6855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C929F8D6-15EF-236E-4190-A8E3D9C5090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3" name="Picture 2" descr="Afbeelding met gitaar, zwart-wit&#10;&#10;Automatisch gegenereerde beschrijving">
            <a:extLst>
              <a:ext uri="{FF2B5EF4-FFF2-40B4-BE49-F238E27FC236}">
                <a16:creationId xmlns:a16="http://schemas.microsoft.com/office/drawing/2014/main" id="{3834073D-9071-A379-BF99-C2F619964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" y="-28495"/>
            <a:ext cx="1724080" cy="18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A1B59809-B04E-566F-7BFB-21DB1944E0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1" y="2049975"/>
            <a:ext cx="1607984" cy="4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21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1607" cy="1325563"/>
          </a:xfrm>
        </p:spPr>
        <p:txBody>
          <a:bodyPr>
            <a:normAutofit/>
          </a:bodyPr>
          <a:lstStyle/>
          <a:p>
            <a:r>
              <a:rPr lang="nl-NL" sz="3600" dirty="0">
                <a:latin typeface="Bahnschrift SemiBold SemiConden" panose="020B0502040204020203" pitchFamily="34" charset="0"/>
              </a:rPr>
              <a:t>Welke lamp verbruikt het minst?</a:t>
            </a:r>
            <a:endParaRPr lang="nl-BE" sz="3600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lphaUcParenR"/>
            </a:pPr>
            <a:r>
              <a:rPr lang="nl-BE" sz="3600" dirty="0">
                <a:latin typeface="Bahnschrift SemiBold SemiConden" panose="020B0502040204020203" pitchFamily="34" charset="0"/>
              </a:rPr>
              <a:t>LED</a:t>
            </a:r>
          </a:p>
          <a:p>
            <a:pPr marL="742950" indent="-742950">
              <a:buAutoNum type="alphaUcParenR"/>
            </a:pPr>
            <a:endParaRPr lang="nl-BE" sz="3600" dirty="0">
              <a:latin typeface="Bahnschrift SemiBold SemiConden" panose="020B0502040204020203" pitchFamily="34" charset="0"/>
            </a:endParaRPr>
          </a:p>
          <a:p>
            <a:pPr marL="742950" indent="-742950">
              <a:buAutoNum type="alphaUcParenR"/>
            </a:pPr>
            <a:r>
              <a:rPr lang="nl-BE" sz="3600" dirty="0">
                <a:latin typeface="Bahnschrift SemiBold SemiConden" panose="020B0502040204020203" pitchFamily="34" charset="0"/>
              </a:rPr>
              <a:t>Halogeen</a:t>
            </a:r>
          </a:p>
          <a:p>
            <a:pPr marL="742950" indent="-742950">
              <a:buAutoNum type="alphaUcParenR"/>
            </a:pPr>
            <a:endParaRPr lang="nl-BE" sz="3600" dirty="0">
              <a:latin typeface="Bahnschrift SemiBold SemiConden" panose="020B0502040204020203" pitchFamily="34" charset="0"/>
            </a:endParaRPr>
          </a:p>
          <a:p>
            <a:pPr marL="742950" indent="-742950">
              <a:buAutoNum type="alphaUcParenR"/>
            </a:pPr>
            <a:r>
              <a:rPr lang="nl-BE" sz="3600" dirty="0">
                <a:latin typeface="Bahnschrift SemiBold SemiConden" panose="020B0502040204020203" pitchFamily="34" charset="0"/>
              </a:rPr>
              <a:t>Gloeilamp</a:t>
            </a:r>
          </a:p>
        </p:txBody>
      </p:sp>
      <p:sp>
        <p:nvSpPr>
          <p:cNvPr id="9" name="Ovaal 8"/>
          <p:cNvSpPr/>
          <p:nvPr/>
        </p:nvSpPr>
        <p:spPr>
          <a:xfrm>
            <a:off x="405174" y="6052612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24212-4C4F-C635-5857-D21EF6FC8E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211" y="1629836"/>
            <a:ext cx="1850329" cy="103988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C0B8C52-5E9A-73F3-44F5-FB241B8333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67" y="3262700"/>
            <a:ext cx="1119256" cy="84072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D10A07C-C248-8829-2EA5-D6443A3195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14" y="2980638"/>
            <a:ext cx="1178697" cy="117869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3EECF58-09BC-B4EA-3148-FD5A6B8CD9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33" y="3323922"/>
            <a:ext cx="718276" cy="71827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DACCE51-3ED4-5033-1649-0A6AB87902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459" y="1630354"/>
            <a:ext cx="1108638" cy="110863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2A78D03-C2A0-2CEC-D934-27072CC94A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655" y="4429708"/>
            <a:ext cx="655506" cy="1137656"/>
          </a:xfrm>
          <a:prstGeom prst="rect">
            <a:avLst/>
          </a:prstGeom>
        </p:spPr>
      </p:pic>
      <p:pic>
        <p:nvPicPr>
          <p:cNvPr id="4098" name="Picture 2" descr="Prolight LED strip 4x60cm RGB + afstandsbediening IP20 | led-strips |  GAMMA.be">
            <a:extLst>
              <a:ext uri="{FF2B5EF4-FFF2-40B4-BE49-F238E27FC236}">
                <a16:creationId xmlns:a16="http://schemas.microsoft.com/office/drawing/2014/main" id="{2299FE98-467B-37DC-074B-869A8D4B6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34" y="1417622"/>
            <a:ext cx="1534102" cy="153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4">
            <a:extLst>
              <a:ext uri="{FF2B5EF4-FFF2-40B4-BE49-F238E27FC236}">
                <a16:creationId xmlns:a16="http://schemas.microsoft.com/office/drawing/2014/main" id="{02D59462-BF05-8AFF-84E1-836ECF1B9AA5}"/>
              </a:ext>
            </a:extLst>
          </p:cNvPr>
          <p:cNvSpPr/>
          <p:nvPr/>
        </p:nvSpPr>
        <p:spPr>
          <a:xfrm>
            <a:off x="9889327" y="230014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3" name="Group 6">
            <a:extLst>
              <a:ext uri="{FF2B5EF4-FFF2-40B4-BE49-F238E27FC236}">
                <a16:creationId xmlns:a16="http://schemas.microsoft.com/office/drawing/2014/main" id="{E7E2A6D0-3D9A-ABB1-9E47-95FBD9FBA401}"/>
              </a:ext>
            </a:extLst>
          </p:cNvPr>
          <p:cNvGrpSpPr/>
          <p:nvPr/>
        </p:nvGrpSpPr>
        <p:grpSpPr>
          <a:xfrm>
            <a:off x="9889327" y="4586140"/>
            <a:ext cx="2286000" cy="2286000"/>
            <a:chOff x="0" y="0"/>
            <a:chExt cx="8128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1BFE39B-48B9-A11C-38B7-1EB2668D1CA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C739636D-8AE7-3BA7-ED9E-EB189416C30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9" name="Group 9">
            <a:extLst>
              <a:ext uri="{FF2B5EF4-FFF2-40B4-BE49-F238E27FC236}">
                <a16:creationId xmlns:a16="http://schemas.microsoft.com/office/drawing/2014/main" id="{8E13912A-A3ED-4C06-D67D-F1F11F8AEA01}"/>
              </a:ext>
            </a:extLst>
          </p:cNvPr>
          <p:cNvGrpSpPr/>
          <p:nvPr/>
        </p:nvGrpSpPr>
        <p:grpSpPr>
          <a:xfrm>
            <a:off x="7590871" y="14140"/>
            <a:ext cx="2286000" cy="2286000"/>
            <a:chOff x="0" y="0"/>
            <a:chExt cx="812800" cy="812800"/>
          </a:xfrm>
        </p:grpSpPr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0B84310-037E-15D6-FF31-8E0DDBE9D62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id="{44A305CB-F626-8019-DBA9-346C19CAE4F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2" name="Afbeelding 21" descr="Afbeelding met Graphics, Kleurrijkheid, kunst, driehoek&#10;&#10;Automatisch gegenereerde beschrijving">
            <a:extLst>
              <a:ext uri="{FF2B5EF4-FFF2-40B4-BE49-F238E27FC236}">
                <a16:creationId xmlns:a16="http://schemas.microsoft.com/office/drawing/2014/main" id="{8B102BB7-D730-FAE4-DBB6-EED426B5A6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749" y="4750778"/>
            <a:ext cx="2193105" cy="2150103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676B6EF7-9CC8-6D1C-CFE4-5B57B54AF7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298" y="1617219"/>
            <a:ext cx="1851146" cy="543433"/>
          </a:xfrm>
          <a:prstGeom prst="rect">
            <a:avLst/>
          </a:prstGeom>
        </p:spPr>
      </p:pic>
      <p:pic>
        <p:nvPicPr>
          <p:cNvPr id="24" name="Afbeelding 23" descr="Afbeelding met Graphics, symbool, clipart, grafische vormgeving&#10;&#10;Automatisch gegenereerde beschrijving">
            <a:extLst>
              <a:ext uri="{FF2B5EF4-FFF2-40B4-BE49-F238E27FC236}">
                <a16:creationId xmlns:a16="http://schemas.microsoft.com/office/drawing/2014/main" id="{BDC3C83B-E1AD-1F1B-FA92-85288ACC4A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532" y="547937"/>
            <a:ext cx="133158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67000" y="1825625"/>
            <a:ext cx="86868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6804F"/>
                </a:solidFill>
                <a:latin typeface="Bahnschrift SemiBold SemiConden" panose="020B0502040204020203" pitchFamily="34" charset="0"/>
              </a:rPr>
              <a:t>A - LED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1EC091-2FD5-F1FB-3971-CDBD3B59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298309"/>
            <a:ext cx="9055100" cy="1233488"/>
          </a:xfrm>
        </p:spPr>
        <p:txBody>
          <a:bodyPr/>
          <a:lstStyle/>
          <a:p>
            <a:r>
              <a:rPr lang="nl-NL" dirty="0">
                <a:latin typeface="Bahnschrift SemiBold SemiConden" panose="020B0502040204020203" pitchFamily="34" charset="0"/>
              </a:rPr>
              <a:t>JUISTE ANTWOORD: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4B91A6C-59D0-5BD4-76C5-A183D65352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72" y="2583497"/>
            <a:ext cx="1850329" cy="103988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5C55BD7-E674-DB14-C45B-5748F4D410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20" y="2584015"/>
            <a:ext cx="1108638" cy="1108638"/>
          </a:xfrm>
          <a:prstGeom prst="rect">
            <a:avLst/>
          </a:prstGeom>
        </p:spPr>
      </p:pic>
      <p:pic>
        <p:nvPicPr>
          <p:cNvPr id="12" name="Picture 2" descr="Prolight LED strip 4x60cm RGB + afstandsbediening IP20 | led-strips |  GAMMA.be">
            <a:extLst>
              <a:ext uri="{FF2B5EF4-FFF2-40B4-BE49-F238E27FC236}">
                <a16:creationId xmlns:a16="http://schemas.microsoft.com/office/drawing/2014/main" id="{A299619B-08DF-717F-FD27-253137491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395" y="2371283"/>
            <a:ext cx="1534102" cy="153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4">
            <a:extLst>
              <a:ext uri="{FF2B5EF4-FFF2-40B4-BE49-F238E27FC236}">
                <a16:creationId xmlns:a16="http://schemas.microsoft.com/office/drawing/2014/main" id="{370C84EA-D125-3375-D62C-EB568C511E36}"/>
              </a:ext>
            </a:extLst>
          </p:cNvPr>
          <p:cNvSpPr/>
          <p:nvPr/>
        </p:nvSpPr>
        <p:spPr>
          <a:xfrm>
            <a:off x="0" y="0"/>
            <a:ext cx="1851146" cy="179832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F0539604-8C21-2130-81F4-1976FC1C1892}"/>
              </a:ext>
            </a:extLst>
          </p:cNvPr>
          <p:cNvGrpSpPr/>
          <p:nvPr/>
        </p:nvGrpSpPr>
        <p:grpSpPr>
          <a:xfrm>
            <a:off x="0" y="1798320"/>
            <a:ext cx="1851146" cy="1798320"/>
            <a:chOff x="0" y="0"/>
            <a:chExt cx="812800" cy="812800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59BF0D51-1215-69AB-1E6B-8A0DCF2EBA2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DE947763-3E80-E67C-E5FF-BDD6413D793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7" name="Picture 2" descr="Afbeelding met gitaar, zwart-wit&#10;&#10;Automatisch gegenereerde beschrijving">
            <a:extLst>
              <a:ext uri="{FF2B5EF4-FFF2-40B4-BE49-F238E27FC236}">
                <a16:creationId xmlns:a16="http://schemas.microsoft.com/office/drawing/2014/main" id="{1E2D1F56-9859-2276-9E8D-520157D53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" y="-28495"/>
            <a:ext cx="1724080" cy="18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90539C45-0C6D-4E9C-48CD-BB99365442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1" y="2049975"/>
            <a:ext cx="1607984" cy="4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3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1607" cy="1325563"/>
          </a:xfrm>
        </p:spPr>
        <p:txBody>
          <a:bodyPr>
            <a:normAutofit/>
          </a:bodyPr>
          <a:lstStyle/>
          <a:p>
            <a:r>
              <a:rPr lang="nl-NL" sz="3600" dirty="0">
                <a:latin typeface="Bahnschrift SemiBold SemiConden" panose="020B0502040204020203" pitchFamily="34" charset="0"/>
              </a:rPr>
              <a:t>Wat is een voorschotfactuur?</a:t>
            </a:r>
            <a:endParaRPr lang="nl-BE" sz="3600" dirty="0">
              <a:latin typeface="Bahnschrift SemiBold SemiConden" panose="020B0502040204020203" pitchFamily="34" charset="0"/>
            </a:endParaRPr>
          </a:p>
        </p:txBody>
      </p:sp>
      <p:sp>
        <p:nvSpPr>
          <p:cNvPr id="9" name="Ovaal 8"/>
          <p:cNvSpPr/>
          <p:nvPr/>
        </p:nvSpPr>
        <p:spPr>
          <a:xfrm>
            <a:off x="569685" y="6035531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713606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lphaUcPeriod"/>
              <a:tabLst>
                <a:tab pos="6278563" algn="l"/>
              </a:tabLst>
            </a:pPr>
            <a:r>
              <a:rPr lang="nl-NL" dirty="0">
                <a:latin typeface="Bahnschrift SemiBold SemiConden" panose="020B0502040204020203" pitchFamily="34" charset="0"/>
              </a:rPr>
              <a:t>Je betaalt een bepaald bedrag per maand. Dit is een schatting van hoeveel energie je zal verbruiken. 1x per jaar volgt de eindafrekening.</a:t>
            </a:r>
            <a:br>
              <a:rPr lang="nl-NL" dirty="0">
                <a:latin typeface="Bahnschrift SemiBold SemiConden" panose="020B0502040204020203" pitchFamily="34" charset="0"/>
              </a:rPr>
            </a:br>
            <a:endParaRPr lang="nl-NL" dirty="0">
              <a:latin typeface="Bahnschrift SemiBold SemiConden" panose="020B0502040204020203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nl-NL" dirty="0">
                <a:latin typeface="Bahnschrift SemiBold SemiConden" panose="020B0502040204020203" pitchFamily="34" charset="0"/>
              </a:rPr>
              <a:t>Je betaalt wat je nu al kan betalen, de rest volgt later</a:t>
            </a:r>
            <a:br>
              <a:rPr lang="nl-NL" dirty="0">
                <a:latin typeface="Bahnschrift SemiBold SemiConden" panose="020B0502040204020203" pitchFamily="34" charset="0"/>
              </a:rPr>
            </a:br>
            <a:endParaRPr lang="nl-NL" dirty="0">
              <a:latin typeface="Bahnschrift SemiBold SemiConden" panose="020B0502040204020203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nl-NL" dirty="0">
                <a:latin typeface="Bahnschrift SemiBold SemiConden" panose="020B0502040204020203" pitchFamily="34" charset="0"/>
              </a:rPr>
              <a:t>Je betaalt een bedrag voor je aansluiting bij de leverancier</a:t>
            </a:r>
          </a:p>
          <a:p>
            <a:pPr marL="0" indent="0">
              <a:buNone/>
            </a:pPr>
            <a:endParaRPr lang="nl-NL" dirty="0">
              <a:latin typeface="Bahnschrift SemiBold SemiConden" panose="020B0502040204020203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42A6EEB-C2E8-A66C-52FD-F9363F3D19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27" y="4925219"/>
            <a:ext cx="1851146" cy="543433"/>
          </a:xfrm>
          <a:prstGeom prst="rect">
            <a:avLst/>
          </a:prstGeom>
        </p:spPr>
      </p:pic>
      <p:sp>
        <p:nvSpPr>
          <p:cNvPr id="7" name="Freeform 4">
            <a:extLst>
              <a:ext uri="{FF2B5EF4-FFF2-40B4-BE49-F238E27FC236}">
                <a16:creationId xmlns:a16="http://schemas.microsoft.com/office/drawing/2014/main" id="{7313F5CC-559A-7CA1-294E-8546FDD8B953}"/>
              </a:ext>
            </a:extLst>
          </p:cNvPr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F6E0DCA2-1A08-679B-7FD5-D2DD3E593501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DCE0A9C-9A6D-9DB7-2AFE-1AB2D83EB4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A04A92C7-4965-CBDA-9094-85ECF0055E3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4" name="Group 9">
            <a:extLst>
              <a:ext uri="{FF2B5EF4-FFF2-40B4-BE49-F238E27FC236}">
                <a16:creationId xmlns:a16="http://schemas.microsoft.com/office/drawing/2014/main" id="{4D2EEFD0-7ED8-302B-36A4-01882294D18F}"/>
              </a:ext>
            </a:extLst>
          </p:cNvPr>
          <p:cNvGrpSpPr/>
          <p:nvPr/>
        </p:nvGrpSpPr>
        <p:grpSpPr>
          <a:xfrm>
            <a:off x="7620000" y="0"/>
            <a:ext cx="2286000" cy="2286000"/>
            <a:chOff x="0" y="0"/>
            <a:chExt cx="812800" cy="812800"/>
          </a:xfrm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5620198-7AAD-ECBB-C14D-B68F566509B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61B93845-8E77-E687-9B29-B88781020AB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7" name="Afbeelding 16" descr="Afbeelding met Graphics, symbool, cirkel, clipart&#10;&#10;Automatisch gegenereerde beschrijving">
            <a:extLst>
              <a:ext uri="{FF2B5EF4-FFF2-40B4-BE49-F238E27FC236}">
                <a16:creationId xmlns:a16="http://schemas.microsoft.com/office/drawing/2014/main" id="{7CAE3820-2E6F-9A78-149F-6C4F4EA6B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262" y="133262"/>
            <a:ext cx="1577477" cy="20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30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8A87791-E667-A157-BCF2-761A1623F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67" y="112143"/>
            <a:ext cx="5295661" cy="6745857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67001" y="1825625"/>
            <a:ext cx="419282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 dirty="0">
                <a:latin typeface="Bahnschrift SemiBold SemiConden" panose="020B0502040204020203" pitchFamily="34" charset="0"/>
              </a:rPr>
              <a:t>A – Je betaalt een </a:t>
            </a:r>
            <a:r>
              <a:rPr lang="nl-NL" dirty="0">
                <a:solidFill>
                  <a:srgbClr val="06804F"/>
                </a:solidFill>
                <a:latin typeface="Bahnschrift SemiBold SemiConden" panose="020B0502040204020203" pitchFamily="34" charset="0"/>
              </a:rPr>
              <a:t>bepaald bedrag per maand. </a:t>
            </a:r>
            <a:r>
              <a:rPr lang="nl-NL" dirty="0">
                <a:latin typeface="Bahnschrift SemiBold SemiConden" panose="020B0502040204020203" pitchFamily="34" charset="0"/>
              </a:rPr>
              <a:t>Dit is een schatting van hoeveel energie je zal verbruiken.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dirty="0">
                <a:latin typeface="Bahnschrift SemiBold SemiConden" panose="020B0502040204020203" pitchFamily="34" charset="0"/>
              </a:rPr>
              <a:t>1x per jaar volgt de eindafrekening.</a:t>
            </a:r>
            <a:br>
              <a:rPr lang="nl-NL" dirty="0">
                <a:latin typeface="Bahnschrift SemiBold SemiConden" panose="020B0502040204020203" pitchFamily="34" charset="0"/>
              </a:rPr>
            </a:br>
            <a:endParaRPr lang="nl-NL" dirty="0"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endParaRPr lang="nl-NL" dirty="0">
              <a:latin typeface="Bahnschrift SemiBold SemiConden" panose="020B050204020402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1EC091-2FD5-F1FB-3971-CDBD3B59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298309"/>
            <a:ext cx="9055100" cy="1233488"/>
          </a:xfrm>
        </p:spPr>
        <p:txBody>
          <a:bodyPr/>
          <a:lstStyle/>
          <a:p>
            <a:r>
              <a:rPr lang="nl-NL" dirty="0">
                <a:latin typeface="Bahnschrift SemiBold SemiConden" panose="020B0502040204020203" pitchFamily="34" charset="0"/>
              </a:rPr>
              <a:t>JUISTE ANTWOORD:</a:t>
            </a: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72CF5388-27A8-CA0B-294C-401EEC770854}"/>
              </a:ext>
            </a:extLst>
          </p:cNvPr>
          <p:cNvSpPr/>
          <p:nvPr/>
        </p:nvSpPr>
        <p:spPr>
          <a:xfrm>
            <a:off x="0" y="0"/>
            <a:ext cx="1851146" cy="179832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DF2517BE-426B-A456-BBF8-D9D8EB85E24A}"/>
              </a:ext>
            </a:extLst>
          </p:cNvPr>
          <p:cNvGrpSpPr/>
          <p:nvPr/>
        </p:nvGrpSpPr>
        <p:grpSpPr>
          <a:xfrm>
            <a:off x="0" y="1798320"/>
            <a:ext cx="1851146" cy="1798320"/>
            <a:chOff x="0" y="0"/>
            <a:chExt cx="812800" cy="812800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B00C794-AEA0-F18B-D835-D78381C58FC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404EEE45-68F0-4917-F00E-AE7C4AA67C0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5" name="Picture 2" descr="Afbeelding met gitaar, zwart-wit&#10;&#10;Automatisch gegenereerde beschrijving">
            <a:extLst>
              <a:ext uri="{FF2B5EF4-FFF2-40B4-BE49-F238E27FC236}">
                <a16:creationId xmlns:a16="http://schemas.microsoft.com/office/drawing/2014/main" id="{C107AB3F-9EDF-65E5-FD52-C98BCC8A8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" y="-28495"/>
            <a:ext cx="1724080" cy="18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423FF91-FFDD-0BBF-4294-A36820EAE4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1" y="2049975"/>
            <a:ext cx="1607984" cy="472049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8078710C-B2CA-8C48-CB18-3277EE7083CE}"/>
              </a:ext>
            </a:extLst>
          </p:cNvPr>
          <p:cNvSpPr/>
          <p:nvPr/>
        </p:nvSpPr>
        <p:spPr>
          <a:xfrm>
            <a:off x="6764055" y="2680570"/>
            <a:ext cx="1490597" cy="463463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3866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40216" cy="1325563"/>
          </a:xfrm>
        </p:spPr>
        <p:txBody>
          <a:bodyPr>
            <a:normAutofit/>
          </a:bodyPr>
          <a:lstStyle/>
          <a:p>
            <a:r>
              <a:rPr lang="nl-NL" sz="3600" dirty="0">
                <a:latin typeface="Bahnschrift SemiBold SemiConden" panose="020B0502040204020203" pitchFamily="34" charset="0"/>
              </a:rPr>
              <a:t>Welke installatie verbruikt het meest energie?</a:t>
            </a:r>
            <a:endParaRPr lang="nl-BE" sz="3600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2296176"/>
            <a:ext cx="10515600" cy="435133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nl-NL" sz="3600" dirty="0">
                <a:latin typeface="Bahnschrift SemiBold SemiConden" panose="020B0502040204020203" pitchFamily="34" charset="0"/>
              </a:rPr>
              <a:t>Centrale verwarming</a:t>
            </a:r>
          </a:p>
          <a:p>
            <a:pPr marL="742950" indent="-742950">
              <a:buFont typeface="+mj-lt"/>
              <a:buAutoNum type="alphaUcPeriod"/>
            </a:pPr>
            <a:endParaRPr lang="nl-NL" sz="3600" dirty="0">
              <a:latin typeface="Bahnschrift SemiBold SemiConden" panose="020B0502040204020203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nl-NL" sz="3600" dirty="0">
                <a:latin typeface="Bahnschrift SemiBold SemiConden" panose="020B0502040204020203" pitchFamily="34" charset="0"/>
              </a:rPr>
              <a:t>Koelkast</a:t>
            </a:r>
          </a:p>
          <a:p>
            <a:pPr marL="742950" indent="-742950">
              <a:buFont typeface="+mj-lt"/>
              <a:buAutoNum type="alphaUcPeriod"/>
            </a:pPr>
            <a:endParaRPr lang="nl-NL" sz="3600" dirty="0">
              <a:latin typeface="Bahnschrift SemiBold SemiConden" panose="020B0502040204020203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nl-NL" sz="3600" dirty="0">
                <a:latin typeface="Bahnschrift SemiBold SemiConden" panose="020B0502040204020203" pitchFamily="34" charset="0"/>
              </a:rPr>
              <a:t>Droogkast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3D27622-E4CF-AA42-ABBE-45A5D16879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4"/>
          <a:stretch/>
        </p:blipFill>
        <p:spPr>
          <a:xfrm>
            <a:off x="3307045" y="2849348"/>
            <a:ext cx="1453287" cy="194015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C6FEAA7-0DFF-45B4-2A83-C0C2910597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32" y="4960442"/>
            <a:ext cx="1730774" cy="1730774"/>
          </a:xfrm>
          <a:prstGeom prst="rect">
            <a:avLst/>
          </a:prstGeom>
        </p:spPr>
      </p:pic>
      <p:pic>
        <p:nvPicPr>
          <p:cNvPr id="5122" name="Picture 2" descr="Van Marcke Radiator Henrad Compact 1212W 70x10x60 cm Wit">
            <a:extLst>
              <a:ext uri="{FF2B5EF4-FFF2-40B4-BE49-F238E27FC236}">
                <a16:creationId xmlns:a16="http://schemas.microsoft.com/office/drawing/2014/main" id="{22356474-E03D-EEB2-10C3-33C344BD0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/>
        </p:blipFill>
        <p:spPr bwMode="auto">
          <a:xfrm>
            <a:off x="5573683" y="1820057"/>
            <a:ext cx="2391319" cy="19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4">
            <a:extLst>
              <a:ext uri="{FF2B5EF4-FFF2-40B4-BE49-F238E27FC236}">
                <a16:creationId xmlns:a16="http://schemas.microsoft.com/office/drawing/2014/main" id="{A5BFB299-380C-5DB2-4CC9-7C8EFDADE461}"/>
              </a:ext>
            </a:extLst>
          </p:cNvPr>
          <p:cNvSpPr/>
          <p:nvPr/>
        </p:nvSpPr>
        <p:spPr>
          <a:xfrm>
            <a:off x="9889327" y="230014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AF907ED7-7022-B8E9-B3F9-57D914682287}"/>
              </a:ext>
            </a:extLst>
          </p:cNvPr>
          <p:cNvGrpSpPr/>
          <p:nvPr/>
        </p:nvGrpSpPr>
        <p:grpSpPr>
          <a:xfrm>
            <a:off x="9889327" y="4586140"/>
            <a:ext cx="2286000" cy="2286000"/>
            <a:chOff x="0" y="0"/>
            <a:chExt cx="812800" cy="812800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A36BD82-39BD-22F4-3B46-8F9CFDB1183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F43AEE75-5081-BF4E-E44E-13BC450138D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id="{144F72E9-C507-E2F2-AB8C-A82E9B31515A}"/>
              </a:ext>
            </a:extLst>
          </p:cNvPr>
          <p:cNvGrpSpPr/>
          <p:nvPr/>
        </p:nvGrpSpPr>
        <p:grpSpPr>
          <a:xfrm>
            <a:off x="7590871" y="14140"/>
            <a:ext cx="2286000" cy="2286000"/>
            <a:chOff x="0" y="0"/>
            <a:chExt cx="812800" cy="812800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88EC0B7-7AF1-4797-77D3-BD7055FB0C5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C6BF0696-F112-7DDB-F369-1EA22B14FE2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8" name="Afbeelding 17" descr="Afbeelding met Graphics, Kleurrijkheid, kunst, driehoek&#10;&#10;Automatisch gegenereerde beschrijving">
            <a:extLst>
              <a:ext uri="{FF2B5EF4-FFF2-40B4-BE49-F238E27FC236}">
                <a16:creationId xmlns:a16="http://schemas.microsoft.com/office/drawing/2014/main" id="{4B6C2052-214F-E6E4-7495-172EDF1F2C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749" y="4750778"/>
            <a:ext cx="2193105" cy="2150103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6B375A81-5962-ED98-4F6B-110EB98482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298" y="1617219"/>
            <a:ext cx="1851146" cy="543433"/>
          </a:xfrm>
          <a:prstGeom prst="rect">
            <a:avLst/>
          </a:prstGeom>
        </p:spPr>
      </p:pic>
      <p:pic>
        <p:nvPicPr>
          <p:cNvPr id="20" name="Afbeelding 19" descr="Afbeelding met Graphics, symbool, clipart, grafische vormgeving&#10;&#10;Automatisch gegenereerde beschrijving">
            <a:extLst>
              <a:ext uri="{FF2B5EF4-FFF2-40B4-BE49-F238E27FC236}">
                <a16:creationId xmlns:a16="http://schemas.microsoft.com/office/drawing/2014/main" id="{DFBA2249-9BF4-98E8-B340-8637986BF0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532" y="547937"/>
            <a:ext cx="133158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83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67000" y="1825625"/>
            <a:ext cx="5308255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 dirty="0">
                <a:solidFill>
                  <a:srgbClr val="06804F"/>
                </a:solidFill>
                <a:latin typeface="Bahnschrift SemiBold SemiConden" panose="020B0502040204020203" pitchFamily="34" charset="0"/>
              </a:rPr>
              <a:t>A – Centrale verwarming</a:t>
            </a:r>
            <a:br>
              <a:rPr lang="nl-NL" dirty="0">
                <a:solidFill>
                  <a:srgbClr val="06804F"/>
                </a:solidFill>
                <a:latin typeface="Bahnschrift SemiBold SemiConden" panose="020B0502040204020203" pitchFamily="34" charset="0"/>
              </a:rPr>
            </a:br>
            <a:endParaRPr lang="nl-NL" dirty="0">
              <a:solidFill>
                <a:srgbClr val="06804F"/>
              </a:solidFill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endParaRPr lang="nl-NL" dirty="0">
              <a:solidFill>
                <a:srgbClr val="FF006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1EC091-2FD5-F1FB-3971-CDBD3B59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298309"/>
            <a:ext cx="9055100" cy="1233488"/>
          </a:xfrm>
        </p:spPr>
        <p:txBody>
          <a:bodyPr/>
          <a:lstStyle/>
          <a:p>
            <a:r>
              <a:rPr lang="nl-NL" dirty="0">
                <a:latin typeface="Bahnschrift SemiBold SemiConden" panose="020B0502040204020203" pitchFamily="34" charset="0"/>
              </a:rPr>
              <a:t>JUISTE ANTWOORD:</a:t>
            </a:r>
          </a:p>
        </p:txBody>
      </p:sp>
      <p:pic>
        <p:nvPicPr>
          <p:cNvPr id="11" name="Picture 2" descr="Van Marcke Radiator Henrad Compact 1212W 70x10x60 cm Wit">
            <a:extLst>
              <a:ext uri="{FF2B5EF4-FFF2-40B4-BE49-F238E27FC236}">
                <a16:creationId xmlns:a16="http://schemas.microsoft.com/office/drawing/2014/main" id="{81676629-82D7-2187-5613-893E3772B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/>
        </p:blipFill>
        <p:spPr bwMode="auto">
          <a:xfrm>
            <a:off x="3111718" y="2369610"/>
            <a:ext cx="3313794" cy="276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DE1CC88-E9C8-AB7D-AF17-C16922BEE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151" y="2649033"/>
            <a:ext cx="3719839" cy="219780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54026735-4B91-F339-0FCE-66058FE47F3D}"/>
              </a:ext>
            </a:extLst>
          </p:cNvPr>
          <p:cNvSpPr/>
          <p:nvPr/>
        </p:nvSpPr>
        <p:spPr>
          <a:xfrm>
            <a:off x="0" y="0"/>
            <a:ext cx="1851146" cy="179832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A41D8769-2950-B015-EC61-3F4B3DB01439}"/>
              </a:ext>
            </a:extLst>
          </p:cNvPr>
          <p:cNvGrpSpPr/>
          <p:nvPr/>
        </p:nvGrpSpPr>
        <p:grpSpPr>
          <a:xfrm>
            <a:off x="0" y="1798320"/>
            <a:ext cx="1851146" cy="1798320"/>
            <a:chOff x="0" y="0"/>
            <a:chExt cx="812800" cy="812800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6C8A842-DE89-813B-496C-F0A72418E49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8D3ADC70-4A84-E692-4044-E2652F3D79E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6" name="Picture 2" descr="Afbeelding met gitaar, zwart-wit&#10;&#10;Automatisch gegenereerde beschrijving">
            <a:extLst>
              <a:ext uri="{FF2B5EF4-FFF2-40B4-BE49-F238E27FC236}">
                <a16:creationId xmlns:a16="http://schemas.microsoft.com/office/drawing/2014/main" id="{2B100AC3-0FF7-ECB0-A444-1100D97D7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" y="-28495"/>
            <a:ext cx="1724080" cy="18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DE2BFF40-79D4-7196-75FC-D5873E20FE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1" y="2049975"/>
            <a:ext cx="1607984" cy="4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85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1607" cy="1325563"/>
          </a:xfrm>
        </p:spPr>
        <p:txBody>
          <a:bodyPr>
            <a:normAutofit/>
          </a:bodyPr>
          <a:lstStyle/>
          <a:p>
            <a:r>
              <a:rPr lang="nl-NL" sz="3600" dirty="0">
                <a:latin typeface="Bahnschrift SemiBold SemiConden" panose="020B0502040204020203" pitchFamily="34" charset="0"/>
              </a:rPr>
              <a:t>Hoe kan je sluipverbruik voorkomen?</a:t>
            </a:r>
            <a:endParaRPr lang="nl-BE" sz="3600" dirty="0">
              <a:latin typeface="Bahnschrift SemiBold SemiConden" panose="020B0502040204020203" pitchFamily="34" charset="0"/>
            </a:endParaRPr>
          </a:p>
        </p:txBody>
      </p:sp>
      <p:sp>
        <p:nvSpPr>
          <p:cNvPr id="9" name="Ovaal 8"/>
          <p:cNvSpPr/>
          <p:nvPr/>
        </p:nvSpPr>
        <p:spPr>
          <a:xfrm>
            <a:off x="405173" y="6035528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632880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nl-NL" dirty="0">
                <a:latin typeface="Bahnschrift SemiBold SemiConden" panose="020B0502040204020203" pitchFamily="34" charset="0"/>
              </a:rPr>
              <a:t>Je toestellen NIET op stand-by laten staan als je ze niet gebruikt. </a:t>
            </a:r>
            <a:br>
              <a:rPr lang="nl-NL" dirty="0">
                <a:latin typeface="Bahnschrift SemiBold SemiConden" panose="020B0502040204020203" pitchFamily="34" charset="0"/>
              </a:rPr>
            </a:br>
            <a:r>
              <a:rPr lang="nl-NL" sz="2000" dirty="0">
                <a:latin typeface="Bahnschrift SemiBold SemiConden" panose="020B0502040204020203" pitchFamily="34" charset="0"/>
              </a:rPr>
              <a:t>Bijvoorbeeld je TV helemaal uit</a:t>
            </a:r>
            <a:r>
              <a:rPr lang="nl-NL" dirty="0">
                <a:latin typeface="Bahnschrift SemiBold SemiConden" panose="020B0502040204020203" pitchFamily="34" charset="0"/>
              </a:rPr>
              <a:t>. </a:t>
            </a:r>
          </a:p>
          <a:p>
            <a:pPr marL="742950" indent="-742950">
              <a:buFont typeface="+mj-lt"/>
              <a:buAutoNum type="alphaUcPeriod"/>
            </a:pPr>
            <a:endParaRPr lang="nl-NL" dirty="0">
              <a:latin typeface="Bahnschrift SemiBold SemiConden" panose="020B0502040204020203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nl-NL" dirty="0">
                <a:latin typeface="Bahnschrift SemiBold SemiConden" panose="020B0502040204020203" pitchFamily="34" charset="0"/>
              </a:rPr>
              <a:t>Je toestellen in een verdeelstekker met een aan/uitknop steken </a:t>
            </a:r>
          </a:p>
          <a:p>
            <a:pPr marL="742950" indent="-742950">
              <a:buFont typeface="+mj-lt"/>
              <a:buAutoNum type="alphaUcPeriod"/>
            </a:pPr>
            <a:endParaRPr lang="nl-NL" dirty="0">
              <a:latin typeface="Bahnschrift SemiBold SemiConden" panose="020B0502040204020203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nl-NL" dirty="0">
                <a:latin typeface="Bahnschrift SemiBold SemiConden"/>
              </a:rPr>
              <a:t>Je lader NIET  in het stopcontact laten zitten wanneer je deze niet gebruikt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2C3E6FD-158C-CED3-F783-D4E6476B78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414" y="2766558"/>
            <a:ext cx="1875065" cy="187506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CDDA276-3686-5E6E-320C-AEE7A6D046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12" b="97647" l="8976" r="89764">
                        <a14:foregroundMark x1="9606" y1="11294" x2="9291" y2="20471"/>
                        <a14:foregroundMark x1="10236" y1="11529" x2="10236" y2="11529"/>
                        <a14:foregroundMark x1="28346" y1="39294" x2="28346" y2="39294"/>
                        <a14:foregroundMark x1="34488" y1="32706" x2="36535" y2="32471"/>
                        <a14:foregroundMark x1="55906" y1="51059" x2="56063" y2="48235"/>
                        <a14:foregroundMark x1="79528" y1="39059" x2="81417" y2="40235"/>
                        <a14:foregroundMark x1="19528" y1="97882" x2="20315" y2="97647"/>
                        <a14:foregroundMark x1="8976" y1="59059" x2="8976" y2="48000"/>
                        <a14:backgroundMark x1="16220" y1="75529" x2="21575" y2="78118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64"/>
          <a:stretch/>
        </p:blipFill>
        <p:spPr>
          <a:xfrm>
            <a:off x="7001403" y="4995524"/>
            <a:ext cx="3482276" cy="175116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D881976-AAB9-BE8F-0DE9-1E70D25772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34000" y1="32581" x2="32000" y2="41613"/>
                        <a14:backgroundMark x1="40857" y1="70968" x2="61143" y2="709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1414" y="1320238"/>
            <a:ext cx="2078269" cy="1840753"/>
          </a:xfrm>
          <a:prstGeom prst="rect">
            <a:avLst/>
          </a:prstGeom>
        </p:spPr>
      </p:pic>
      <p:pic>
        <p:nvPicPr>
          <p:cNvPr id="8194" name="Picture 2" descr="Evitar el Stand By de los aparatos eléctricos">
            <a:extLst>
              <a:ext uri="{FF2B5EF4-FFF2-40B4-BE49-F238E27FC236}">
                <a16:creationId xmlns:a16="http://schemas.microsoft.com/office/drawing/2014/main" id="{BFDAD7A3-084B-0598-2BCF-3EE40BD7A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1667" y1="23333" x2="63667" y2="29000"/>
                        <a14:foregroundMark x1="66667" y1="34333" x2="66667" y2="46333"/>
                        <a14:foregroundMark x1="67667" y1="32667" x2="67667" y2="34000"/>
                        <a14:foregroundMark x1="59667" y1="24333" x2="35333" y2="19000"/>
                        <a14:foregroundMark x1="42333" y1="19333" x2="49667" y2="17667"/>
                        <a14:foregroundMark x1="40000" y1="19000" x2="45667" y2="17333"/>
                        <a14:foregroundMark x1="49000" y1="18667" x2="53667" y2="21333"/>
                        <a14:foregroundMark x1="51333" y1="18667" x2="57667" y2="22333"/>
                        <a14:foregroundMark x1="57667" y1="20000" x2="52667" y2="19333"/>
                        <a14:foregroundMark x1="21000" y1="79667" x2="21000" y2="79667"/>
                        <a14:foregroundMark x1="31667" y1="79333" x2="31667" y2="79333"/>
                        <a14:foregroundMark x1="39333" y1="78000" x2="39333" y2="78000"/>
                        <a14:foregroundMark x1="45667" y1="78667" x2="45667" y2="78667"/>
                        <a14:foregroundMark x1="55000" y1="81667" x2="55000" y2="81667"/>
                        <a14:foregroundMark x1="63667" y1="79333" x2="63667" y2="79333"/>
                        <a14:foregroundMark x1="74000" y1="79333" x2="74000" y2="79333"/>
                        <a14:foregroundMark x1="67000" y1="79333" x2="67000" y2="79333"/>
                        <a14:foregroundMark x1="66667" y1="79333" x2="67333" y2="79333"/>
                        <a14:backgroundMark x1="51055" y1="16505" x2="50387" y2="16376"/>
                        <a14:backgroundMark x1="66667" y1="81333" x2="66667" y2="81333"/>
                        <a14:backgroundMark x1="38667" y1="80333" x2="38667" y2="80333"/>
                        <a14:backgroundMark x1="66000" y1="78000" x2="660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205" y="1633310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8D7BC2C-408A-728C-5430-D8F5135001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401" y="5547388"/>
            <a:ext cx="1851146" cy="543433"/>
          </a:xfrm>
          <a:prstGeom prst="rect">
            <a:avLst/>
          </a:prstGeom>
        </p:spPr>
      </p:pic>
      <p:sp>
        <p:nvSpPr>
          <p:cNvPr id="11" name="Freeform 4">
            <a:extLst>
              <a:ext uri="{FF2B5EF4-FFF2-40B4-BE49-F238E27FC236}">
                <a16:creationId xmlns:a16="http://schemas.microsoft.com/office/drawing/2014/main" id="{8D321D7F-37FE-4254-C25E-6DA61F490695}"/>
              </a:ext>
            </a:extLst>
          </p:cNvPr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7691F41B-DFBA-EE40-D88B-B29FD22817CF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0D3ED03-56BD-B9EC-49E1-9682173ACBF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12CDAC02-0193-0BEC-C0E4-1ABB114BE47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7" name="Afbeelding 16" descr="Afbeelding met Graphics, Kleurrijkheid, kunst, driehoek&#10;&#10;Automatisch gegenereerde beschrijving">
            <a:extLst>
              <a:ext uri="{FF2B5EF4-FFF2-40B4-BE49-F238E27FC236}">
                <a16:creationId xmlns:a16="http://schemas.microsoft.com/office/drawing/2014/main" id="{3FDFDDEB-9D7E-080D-DD37-6D0AA13FCD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422" y="2450638"/>
            <a:ext cx="2193105" cy="2150103"/>
          </a:xfrm>
          <a:prstGeom prst="rect">
            <a:avLst/>
          </a:prstGeom>
        </p:spPr>
      </p:pic>
      <p:pic>
        <p:nvPicPr>
          <p:cNvPr id="18" name="Picture 2" descr="Afbeelding met gitaar, zwart-wit&#10;&#10;Automatisch gegenereerde beschrijving">
            <a:extLst>
              <a:ext uri="{FF2B5EF4-FFF2-40B4-BE49-F238E27FC236}">
                <a16:creationId xmlns:a16="http://schemas.microsoft.com/office/drawing/2014/main" id="{4C950544-E137-60E2-EC94-7D7F61839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325" y="-3068"/>
            <a:ext cx="16573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933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67000" y="1825625"/>
            <a:ext cx="5308255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 dirty="0">
                <a:solidFill>
                  <a:srgbClr val="06804F"/>
                </a:solidFill>
                <a:latin typeface="Bahnschrift SemiBold SemiConden" panose="020B0502040204020203" pitchFamily="34" charset="0"/>
              </a:rPr>
              <a:t>A B en C – Het zijn allemaal goede tips om sluipverbruik tegen te gaan! </a:t>
            </a:r>
            <a:br>
              <a:rPr lang="nl-NL" dirty="0">
                <a:solidFill>
                  <a:srgbClr val="06804F"/>
                </a:solidFill>
                <a:latin typeface="Bahnschrift SemiBold SemiConden" panose="020B0502040204020203" pitchFamily="34" charset="0"/>
              </a:rPr>
            </a:br>
            <a:endParaRPr lang="nl-NL" dirty="0">
              <a:solidFill>
                <a:srgbClr val="06804F"/>
              </a:solidFill>
              <a:latin typeface="Bahnschrift SemiBold SemiConden" panose="020B0502040204020203" pitchFamily="34" charset="0"/>
            </a:endParaRPr>
          </a:p>
          <a:p>
            <a:pPr marL="0" indent="0">
              <a:buNone/>
            </a:pPr>
            <a:endParaRPr lang="nl-NL" dirty="0">
              <a:solidFill>
                <a:srgbClr val="FF006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1EC091-2FD5-F1FB-3971-CDBD3B59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298309"/>
            <a:ext cx="9055100" cy="1233488"/>
          </a:xfrm>
        </p:spPr>
        <p:txBody>
          <a:bodyPr/>
          <a:lstStyle/>
          <a:p>
            <a:r>
              <a:rPr lang="nl-NL" dirty="0">
                <a:latin typeface="Bahnschrift SemiBold SemiConden" panose="020B0502040204020203" pitchFamily="34" charset="0"/>
              </a:rPr>
              <a:t>JUISTE ANTWOORD: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60109AF-E40A-E5B2-D20D-96E8176494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741" y="3429000"/>
            <a:ext cx="3141116" cy="3141116"/>
          </a:xfrm>
          <a:prstGeom prst="rect">
            <a:avLst/>
          </a:prstGeom>
        </p:spPr>
      </p:pic>
      <p:sp>
        <p:nvSpPr>
          <p:cNvPr id="11" name="Freeform 4">
            <a:extLst>
              <a:ext uri="{FF2B5EF4-FFF2-40B4-BE49-F238E27FC236}">
                <a16:creationId xmlns:a16="http://schemas.microsoft.com/office/drawing/2014/main" id="{D7CD3A15-98CD-944A-0BD5-454B9FDD5231}"/>
              </a:ext>
            </a:extLst>
          </p:cNvPr>
          <p:cNvSpPr/>
          <p:nvPr/>
        </p:nvSpPr>
        <p:spPr>
          <a:xfrm>
            <a:off x="0" y="0"/>
            <a:ext cx="1851146" cy="179832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813719B1-563A-FA06-01E2-CC678116CD1D}"/>
              </a:ext>
            </a:extLst>
          </p:cNvPr>
          <p:cNvGrpSpPr/>
          <p:nvPr/>
        </p:nvGrpSpPr>
        <p:grpSpPr>
          <a:xfrm>
            <a:off x="0" y="1798320"/>
            <a:ext cx="1851146" cy="1798320"/>
            <a:chOff x="0" y="0"/>
            <a:chExt cx="812800" cy="812800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8E00C662-16DE-F387-6AA4-40E294DEF1C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1E704798-74E3-47ED-2223-45093D57799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5" name="Picture 2" descr="Afbeelding met gitaar, zwart-wit&#10;&#10;Automatisch gegenereerde beschrijving">
            <a:extLst>
              <a:ext uri="{FF2B5EF4-FFF2-40B4-BE49-F238E27FC236}">
                <a16:creationId xmlns:a16="http://schemas.microsoft.com/office/drawing/2014/main" id="{1AA2168F-E80C-4250-A468-2CFE9F229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" y="-28495"/>
            <a:ext cx="1724080" cy="18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F27699F-2DEB-DBE6-C3CF-7A7C6C86B7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1" y="2049975"/>
            <a:ext cx="1607984" cy="47204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49B2A77-59D2-28EC-4DDF-F7C85F187A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12" b="97647" l="8976" r="89764">
                        <a14:foregroundMark x1="9606" y1="11294" x2="9291" y2="20471"/>
                        <a14:foregroundMark x1="10236" y1="11529" x2="10236" y2="11529"/>
                        <a14:foregroundMark x1="28346" y1="39294" x2="28346" y2="39294"/>
                        <a14:foregroundMark x1="34488" y1="32706" x2="36535" y2="32471"/>
                        <a14:foregroundMark x1="55906" y1="51059" x2="56063" y2="48235"/>
                        <a14:foregroundMark x1="79528" y1="39059" x2="81417" y2="40235"/>
                        <a14:foregroundMark x1="19528" y1="97882" x2="20315" y2="97647"/>
                        <a14:foregroundMark x1="8976" y1="59059" x2="8976" y2="48000"/>
                        <a14:backgroundMark x1="16220" y1="75529" x2="21575" y2="78118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64"/>
          <a:stretch/>
        </p:blipFill>
        <p:spPr>
          <a:xfrm>
            <a:off x="7975255" y="4256182"/>
            <a:ext cx="4013531" cy="2018322"/>
          </a:xfrm>
          <a:prstGeom prst="rect">
            <a:avLst/>
          </a:prstGeom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9036A882-8E1C-47ED-D85B-ABEC49432693}"/>
              </a:ext>
            </a:extLst>
          </p:cNvPr>
          <p:cNvGrpSpPr/>
          <p:nvPr/>
        </p:nvGrpSpPr>
        <p:grpSpPr>
          <a:xfrm>
            <a:off x="5309753" y="3845489"/>
            <a:ext cx="2429015" cy="2429015"/>
            <a:chOff x="5309753" y="3845489"/>
            <a:chExt cx="2429015" cy="2429015"/>
          </a:xfrm>
        </p:grpSpPr>
        <p:pic>
          <p:nvPicPr>
            <p:cNvPr id="6" name="Picture 2" descr="Evitar el Stand By de los aparatos eléctricos">
              <a:extLst>
                <a:ext uri="{FF2B5EF4-FFF2-40B4-BE49-F238E27FC236}">
                  <a16:creationId xmlns:a16="http://schemas.microsoft.com/office/drawing/2014/main" id="{FB6012C4-6CE3-A845-3CD7-C3D709E563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61667" y1="23333" x2="63667" y2="29000"/>
                          <a14:foregroundMark x1="66667" y1="34333" x2="66667" y2="46333"/>
                          <a14:foregroundMark x1="67667" y1="32667" x2="67667" y2="34000"/>
                          <a14:foregroundMark x1="59667" y1="24333" x2="35333" y2="19000"/>
                          <a14:foregroundMark x1="42333" y1="19333" x2="49667" y2="17667"/>
                          <a14:foregroundMark x1="40000" y1="19000" x2="45667" y2="17333"/>
                          <a14:foregroundMark x1="49000" y1="18667" x2="53667" y2="21333"/>
                          <a14:foregroundMark x1="51333" y1="18667" x2="57667" y2="22333"/>
                          <a14:foregroundMark x1="57667" y1="20000" x2="52667" y2="19333"/>
                          <a14:foregroundMark x1="21000" y1="79667" x2="21000" y2="79667"/>
                          <a14:foregroundMark x1="31667" y1="79333" x2="31667" y2="79333"/>
                          <a14:foregroundMark x1="39333" y1="78000" x2="39333" y2="78000"/>
                          <a14:foregroundMark x1="45667" y1="78667" x2="45667" y2="78667"/>
                          <a14:foregroundMark x1="55000" y1="81667" x2="55000" y2="81667"/>
                          <a14:foregroundMark x1="63667" y1="79333" x2="63667" y2="79333"/>
                          <a14:foregroundMark x1="74000" y1="79333" x2="74000" y2="79333"/>
                          <a14:foregroundMark x1="67000" y1="79333" x2="67000" y2="79333"/>
                          <a14:foregroundMark x1="66667" y1="79333" x2="67333" y2="79333"/>
                          <a14:backgroundMark x1="51055" y1="16505" x2="50387" y2="16376"/>
                          <a14:backgroundMark x1="66667" y1="81333" x2="66667" y2="81333"/>
                          <a14:backgroundMark x1="38667" y1="80333" x2="38667" y2="80333"/>
                          <a14:backgroundMark x1="66000" y1="78000" x2="66000" y2="78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753" y="3845489"/>
              <a:ext cx="2429015" cy="2429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71CF94F4-4745-D870-2DE2-D7094B4B5D18}"/>
                </a:ext>
              </a:extLst>
            </p:cNvPr>
            <p:cNvSpPr/>
            <p:nvPr/>
          </p:nvSpPr>
          <p:spPr>
            <a:xfrm>
              <a:off x="5924811" y="4256182"/>
              <a:ext cx="1077238" cy="107990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92323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8475482" cy="1325563"/>
          </a:xfrm>
        </p:spPr>
        <p:txBody>
          <a:bodyPr>
            <a:normAutofit/>
          </a:bodyPr>
          <a:lstStyle/>
          <a:p>
            <a:r>
              <a:rPr lang="nl-NL" dirty="0">
                <a:latin typeface="Bahnschrift SemiBold SemiConden" panose="020B0502040204020203" pitchFamily="34" charset="0"/>
              </a:rPr>
              <a:t>Waarvoor verbruik je het meeste water?</a:t>
            </a:r>
            <a:endParaRPr lang="nl-BE" dirty="0">
              <a:latin typeface="Bahnschrift SemiBold SemiConden" panose="020B0502040204020203" pitchFamily="34" charset="0"/>
            </a:endParaRPr>
          </a:p>
        </p:txBody>
      </p:sp>
      <p:sp>
        <p:nvSpPr>
          <p:cNvPr id="9" name="Ovaal 8"/>
          <p:cNvSpPr/>
          <p:nvPr/>
        </p:nvSpPr>
        <p:spPr>
          <a:xfrm>
            <a:off x="520699" y="5567364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3B615B2-D508-942A-0D25-FA15A1A677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401" y="5547388"/>
            <a:ext cx="1851146" cy="543433"/>
          </a:xfrm>
          <a:prstGeom prst="rect">
            <a:avLst/>
          </a:prstGeom>
        </p:spPr>
      </p:pic>
      <p:sp>
        <p:nvSpPr>
          <p:cNvPr id="11" name="Freeform 4">
            <a:extLst>
              <a:ext uri="{FF2B5EF4-FFF2-40B4-BE49-F238E27FC236}">
                <a16:creationId xmlns:a16="http://schemas.microsoft.com/office/drawing/2014/main" id="{13FAAD42-FFCF-B74B-60D9-AEF7A04B161C}"/>
              </a:ext>
            </a:extLst>
          </p:cNvPr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7A9DEE91-DBA1-0DC6-1C37-311B751A06BB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A1EB848-55C5-0A0A-78C4-82360E46E50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253E7FD3-60FB-3536-AE2E-5CC6394BAC6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8" name="Afbeelding 17" descr="Afbeelding met Graphics, Kleurrijkheid, kunst, driehoek&#10;&#10;Automatisch gegenereerde beschrijving">
            <a:extLst>
              <a:ext uri="{FF2B5EF4-FFF2-40B4-BE49-F238E27FC236}">
                <a16:creationId xmlns:a16="http://schemas.microsoft.com/office/drawing/2014/main" id="{90424C73-2B43-C13D-2113-D0D94641B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422" y="2450638"/>
            <a:ext cx="2193105" cy="2150103"/>
          </a:xfrm>
          <a:prstGeom prst="rect">
            <a:avLst/>
          </a:prstGeom>
        </p:spPr>
      </p:pic>
      <p:pic>
        <p:nvPicPr>
          <p:cNvPr id="3074" name="Picture 2" descr="Afbeelding met gitaar, zwart-wit&#10;&#10;Automatisch gegenereerde beschrijving">
            <a:extLst>
              <a:ext uri="{FF2B5EF4-FFF2-40B4-BE49-F238E27FC236}">
                <a16:creationId xmlns:a16="http://schemas.microsoft.com/office/drawing/2014/main" id="{06F19BBC-F16B-1584-CC2A-60B27E47E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325" y="-3068"/>
            <a:ext cx="16573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E6487E0-0916-4013-F2CD-4ABDC6DEF56F}"/>
              </a:ext>
            </a:extLst>
          </p:cNvPr>
          <p:cNvSpPr txBox="1">
            <a:spLocks/>
          </p:cNvSpPr>
          <p:nvPr/>
        </p:nvSpPr>
        <p:spPr>
          <a:xfrm>
            <a:off x="838200" y="2410471"/>
            <a:ext cx="7271912" cy="368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lphaUcParenR"/>
            </a:pPr>
            <a:r>
              <a:rPr lang="nl-BE" dirty="0">
                <a:latin typeface="Bahnschrift SemiBold SemiConden" panose="020B0502040204020203" pitchFamily="34" charset="0"/>
              </a:rPr>
              <a:t>Naar toilet gaan</a:t>
            </a:r>
          </a:p>
          <a:p>
            <a:pPr marL="514350" indent="-514350">
              <a:buAutoNum type="alphaUcParenR"/>
            </a:pPr>
            <a:endParaRPr lang="nl-BE" dirty="0">
              <a:latin typeface="Bahnschrift SemiBold SemiConden" panose="020B0502040204020203" pitchFamily="34" charset="0"/>
            </a:endParaRPr>
          </a:p>
          <a:p>
            <a:pPr marL="514350" indent="-514350">
              <a:buAutoNum type="alphaUcParenR"/>
            </a:pPr>
            <a:endParaRPr lang="nl-BE" dirty="0">
              <a:latin typeface="Bahnschrift SemiBold SemiConden" panose="020B0502040204020203" pitchFamily="34" charset="0"/>
            </a:endParaRPr>
          </a:p>
          <a:p>
            <a:pPr marL="514350" indent="-514350">
              <a:buAutoNum type="alphaUcParenR"/>
            </a:pPr>
            <a:r>
              <a:rPr lang="nl-BE" dirty="0">
                <a:latin typeface="Bahnschrift SemiBold SemiConden" panose="020B0502040204020203" pitchFamily="34" charset="0"/>
              </a:rPr>
              <a:t>Een douche nemen </a:t>
            </a:r>
          </a:p>
          <a:p>
            <a:pPr marL="514350" indent="-514350">
              <a:buAutoNum type="alphaUcParenR"/>
            </a:pPr>
            <a:endParaRPr lang="nl-BE" dirty="0">
              <a:latin typeface="Bahnschrift SemiBold SemiConden" panose="020B0502040204020203" pitchFamily="34" charset="0"/>
            </a:endParaRPr>
          </a:p>
          <a:p>
            <a:pPr marL="514350" indent="-514350">
              <a:buAutoNum type="alphaUcParenR"/>
            </a:pPr>
            <a:endParaRPr lang="nl-BE" dirty="0">
              <a:latin typeface="Bahnschrift SemiBold SemiConden" panose="020B0502040204020203" pitchFamily="34" charset="0"/>
            </a:endParaRPr>
          </a:p>
          <a:p>
            <a:pPr marL="514350" indent="-514350">
              <a:buAutoNum type="alphaUcParenR"/>
            </a:pPr>
            <a:r>
              <a:rPr lang="nl-BE" dirty="0">
                <a:latin typeface="Bahnschrift SemiBold SemiConden" panose="020B0502040204020203" pitchFamily="34" charset="0"/>
              </a:rPr>
              <a:t>Je kleren wassen in de wasmachine </a:t>
            </a:r>
          </a:p>
        </p:txBody>
      </p:sp>
      <p:pic>
        <p:nvPicPr>
          <p:cNvPr id="2050" name="Picture 2" descr="AEG LF62R7400 wasmachine 7 kg 1400T/min Energieklasse A">
            <a:extLst>
              <a:ext uri="{FF2B5EF4-FFF2-40B4-BE49-F238E27FC236}">
                <a16:creationId xmlns:a16="http://schemas.microsoft.com/office/drawing/2014/main" id="{33C5A916-CE80-3B36-904A-8C987B691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688" y="4819214"/>
            <a:ext cx="1837125" cy="18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andbeugel L-vorm met douchekop en aansluitingsslang, staal, antislip  gecoat EASA kopen - Gratis Verzending">
            <a:extLst>
              <a:ext uri="{FF2B5EF4-FFF2-40B4-BE49-F238E27FC236}">
                <a16:creationId xmlns:a16="http://schemas.microsoft.com/office/drawing/2014/main" id="{9B03CD65-C255-B2F4-BCE4-BF8E6EDF5B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4"/>
          <a:stretch/>
        </p:blipFill>
        <p:spPr bwMode="auto">
          <a:xfrm>
            <a:off x="4816552" y="2936383"/>
            <a:ext cx="1421963" cy="229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inie Aviso staand toilet glanzend wit met spoelrand, inclusief  installatieset met L-vorm aansluiting, kraantje en flexibel">
            <a:extLst>
              <a:ext uri="{FF2B5EF4-FFF2-40B4-BE49-F238E27FC236}">
                <a16:creationId xmlns:a16="http://schemas.microsoft.com/office/drawing/2014/main" id="{FF508C51-17F4-6D0F-8F1B-5368FC441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442" y="1682566"/>
            <a:ext cx="1657739" cy="165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997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6050" y="2553069"/>
            <a:ext cx="8686800" cy="1325563"/>
          </a:xfrm>
        </p:spPr>
        <p:txBody>
          <a:bodyPr/>
          <a:lstStyle/>
          <a:p>
            <a:r>
              <a:rPr lang="nl-BE" dirty="0">
                <a:solidFill>
                  <a:srgbClr val="FF0066"/>
                </a:solidFill>
                <a:latin typeface="Bahnschrift SemiBold SemiConden"/>
              </a:rPr>
              <a:t>Had jij alles juist? </a:t>
            </a:r>
            <a:endParaRPr lang="nl-BE" dirty="0">
              <a:solidFill>
                <a:srgbClr val="FF006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27F86037-5B8F-0F93-84E9-5DAC6CFA07C5}"/>
              </a:ext>
            </a:extLst>
          </p:cNvPr>
          <p:cNvSpPr/>
          <p:nvPr/>
        </p:nvSpPr>
        <p:spPr>
          <a:xfrm>
            <a:off x="2502198" y="5115377"/>
            <a:ext cx="1853605" cy="1180766"/>
          </a:xfrm>
          <a:custGeom>
            <a:avLst/>
            <a:gdLst/>
            <a:ahLst/>
            <a:cxnLst/>
            <a:rect l="l" t="t" r="r" b="b"/>
            <a:pathLst>
              <a:path w="2780407" h="1771149">
                <a:moveTo>
                  <a:pt x="0" y="0"/>
                </a:moveTo>
                <a:lnTo>
                  <a:pt x="2780408" y="0"/>
                </a:lnTo>
                <a:lnTo>
                  <a:pt x="2780408" y="1771150"/>
                </a:lnTo>
                <a:lnTo>
                  <a:pt x="0" y="1771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 sz="120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41DC7A57-EB44-735A-EE78-4DC8A21BB238}"/>
              </a:ext>
            </a:extLst>
          </p:cNvPr>
          <p:cNvSpPr/>
          <p:nvPr/>
        </p:nvSpPr>
        <p:spPr>
          <a:xfrm>
            <a:off x="2286000" y="-924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8707EB14-227D-5FA1-B68F-8CCFADAEFAE3}"/>
              </a:ext>
            </a:extLst>
          </p:cNvPr>
          <p:cNvGrpSpPr/>
          <p:nvPr/>
        </p:nvGrpSpPr>
        <p:grpSpPr>
          <a:xfrm>
            <a:off x="2286000" y="2276760"/>
            <a:ext cx="2286000" cy="2286000"/>
            <a:chOff x="0" y="0"/>
            <a:chExt cx="812800" cy="812800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50E79EA-2CC0-65C4-1611-F71BC6E78B5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35678A95-2E1F-A2F1-8F50-86EAF7670B4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id="{8145B9F7-7EE1-F78F-2A01-5CA456C1A4EA}"/>
              </a:ext>
            </a:extLst>
          </p:cNvPr>
          <p:cNvGrpSpPr/>
          <p:nvPr/>
        </p:nvGrpSpPr>
        <p:grpSpPr>
          <a:xfrm>
            <a:off x="0" y="-9240"/>
            <a:ext cx="2286000" cy="2286000"/>
            <a:chOff x="0" y="0"/>
            <a:chExt cx="812800" cy="812800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EB99A5D-1E21-AD65-C03B-0ED7F97A93F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3FB55E68-BD56-0B5A-B038-43A40E62EB8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ABA28479-4B9D-DA80-0A08-48A0FC29C761}"/>
              </a:ext>
            </a:extLst>
          </p:cNvPr>
          <p:cNvGrpSpPr/>
          <p:nvPr/>
        </p:nvGrpSpPr>
        <p:grpSpPr>
          <a:xfrm>
            <a:off x="0" y="4562760"/>
            <a:ext cx="2286000" cy="2286000"/>
            <a:chOff x="0" y="0"/>
            <a:chExt cx="812800" cy="812800"/>
          </a:xfrm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DD24505-E679-EF00-7288-3E1F5562E3A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7B2C5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07B412B5-2847-F7ED-44C0-5818CB1AEDB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1" name="Afbeelding 20" descr="Afbeelding met Kinderkunst, tekening, tekst, illustratie&#10;&#10;Automatisch gegenereerde beschrijving">
            <a:extLst>
              <a:ext uri="{FF2B5EF4-FFF2-40B4-BE49-F238E27FC236}">
                <a16:creationId xmlns:a16="http://schemas.microsoft.com/office/drawing/2014/main" id="{327563BF-D50E-2464-CDCB-8667AF11C7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50" b="84948" l="51338" r="64087">
                        <a14:foregroundMark x1="56289" y1="84663" x2="58110" y2="83666"/>
                        <a14:foregroundMark x1="59306" y1="82906" x2="60046" y2="82479"/>
                        <a14:foregroundMark x1="61184" y1="81387" x2="58680" y2="82146"/>
                        <a14:foregroundMark x1="61582" y1="75356" x2="61582" y2="79535"/>
                        <a14:foregroundMark x1="55151" y1="84948" x2="55492" y2="84948"/>
                        <a14:foregroundMark x1="54240" y1="79725" x2="54980" y2="81576"/>
                        <a14:foregroundMark x1="54525" y1="75878" x2="54696" y2="82906"/>
                        <a14:foregroundMark x1="53557" y1="74264" x2="53728" y2="83856"/>
                        <a14:foregroundMark x1="54639" y1="84283" x2="54696" y2="83143"/>
                        <a14:foregroundMark x1="56403" y1="83856" x2="62094" y2="80769"/>
                        <a14:foregroundMark x1="62151" y1="80342" x2="62094" y2="73267"/>
                        <a14:foregroundMark x1="62265" y1="72934" x2="56915" y2="75166"/>
                        <a14:foregroundMark x1="56915" y1="75926" x2="57029" y2="81481"/>
                        <a14:foregroundMark x1="56289" y1="75451" x2="55322" y2="82146"/>
                        <a14:foregroundMark x1="56175" y1="82526" x2="56403" y2="79345"/>
                        <a14:foregroundMark x1="56688" y1="83048" x2="60216" y2="80722"/>
                        <a14:foregroundMark x1="60216" y1="80722" x2="60273" y2="80579"/>
                        <a14:foregroundMark x1="60444" y1="75119" x2="60444" y2="79772"/>
                        <a14:foregroundMark x1="58054" y1="80912" x2="57883" y2="76686"/>
                        <a14:foregroundMark x1="59647" y1="75926" x2="59533" y2="78538"/>
                        <a14:foregroundMark x1="57997" y1="77540" x2="60273" y2="75783"/>
                        <a14:foregroundMark x1="59476" y1="75641" x2="58224" y2="76876"/>
                        <a14:foregroundMark x1="54126" y1="74264" x2="55208" y2="74739"/>
                        <a14:foregroundMark x1="54468" y1="74264" x2="60046" y2="71747"/>
                        <a14:foregroundMark x1="61241" y1="71273" x2="60444" y2="71890"/>
                        <a14:foregroundMark x1="61355" y1="70750" x2="61184" y2="71130"/>
                        <a14:foregroundMark x1="53956" y1="73124" x2="56061" y2="72982"/>
                        <a14:foregroundMark x1="54411" y1="74786" x2="54240" y2="75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10" t="70002" r="34151" b="14175"/>
          <a:stretch/>
        </p:blipFill>
        <p:spPr>
          <a:xfrm>
            <a:off x="2677582" y="2553069"/>
            <a:ext cx="1502835" cy="1788244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2DC5C66D-DFE8-68CA-94C5-4E57A753E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3080" y1="57588" x2="31920" y2="61331"/>
                        <a14:foregroundMark x1="20759" y1="57796" x2="20759" y2="64449"/>
                        <a14:foregroundMark x1="19196" y1="52599" x2="19196" y2="65489"/>
                        <a14:foregroundMark x1="22321" y1="59875" x2="21875" y2="70270"/>
                        <a14:foregroundMark x1="22991" y1="56757" x2="24107" y2="66528"/>
                        <a14:foregroundMark x1="30357" y1="64033" x2="43750" y2="65489"/>
                        <a14:foregroundMark x1="39286" y1="56133" x2="48661" y2="51975"/>
                        <a14:foregroundMark x1="52679" y1="52599" x2="62500" y2="56133"/>
                        <a14:foregroundMark x1="69196" y1="66112" x2="79464" y2="65489"/>
                        <a14:foregroundMark x1="85938" y1="61954" x2="72768" y2="67568"/>
                        <a14:foregroundMark x1="32589" y1="66528" x2="54464" y2="67568"/>
                        <a14:foregroundMark x1="54464" y1="67568" x2="55357" y2="67983"/>
                        <a14:foregroundMark x1="63616" y1="67983" x2="50446" y2="62786"/>
                        <a14:foregroundMark x1="21205" y1="70062" x2="24777" y2="69231"/>
                        <a14:foregroundMark x1="18080" y1="54470" x2="17857" y2="69023"/>
                        <a14:foregroundMark x1="17857" y1="69023" x2="17857" y2="69023"/>
                        <a14:foregroundMark x1="16964" y1="53430" x2="18973" y2="69231"/>
                        <a14:foregroundMark x1="18973" y1="69231" x2="18973" y2="69231"/>
                        <a14:foregroundMark x1="20759" y1="54678" x2="24777" y2="52599"/>
                        <a14:foregroundMark x1="22991" y1="54678" x2="17857" y2="65904"/>
                        <a14:foregroundMark x1="16295" y1="57173" x2="16295" y2="64033"/>
                        <a14:foregroundMark x1="18973" y1="73389" x2="21429" y2="73389"/>
                        <a14:foregroundMark x1="37054" y1="56549" x2="43080" y2="53222"/>
                        <a14:foregroundMark x1="45313" y1="51143" x2="54241" y2="50936"/>
                        <a14:foregroundMark x1="59821" y1="54262" x2="65848" y2="57173"/>
                        <a14:foregroundMark x1="68527" y1="36383" x2="68527" y2="40748"/>
                        <a14:foregroundMark x1="71875" y1="34096" x2="69196" y2="36590"/>
                        <a14:foregroundMark x1="71875" y1="33056" x2="76116" y2="32848"/>
                        <a14:foregroundMark x1="77455" y1="33680" x2="79688" y2="37838"/>
                        <a14:foregroundMark x1="78795" y1="38669" x2="74554" y2="43659"/>
                        <a14:foregroundMark x1="70089" y1="42412" x2="75893" y2="43867"/>
                        <a14:foregroundMark x1="74777" y1="37422" x2="72991" y2="36590"/>
                        <a14:foregroundMark x1="45759" y1="16632" x2="46652" y2="19958"/>
                        <a14:foregroundMark x1="47098" y1="14553" x2="50446" y2="12058"/>
                        <a14:foregroundMark x1="51563" y1="12474" x2="56027" y2="14137"/>
                        <a14:foregroundMark x1="57143" y1="14345" x2="56027" y2="20166"/>
                        <a14:foregroundMark x1="46652" y1="20790" x2="55357" y2="22037"/>
                        <a14:foregroundMark x1="57366" y1="21830" x2="49330" y2="24324"/>
                        <a14:foregroundMark x1="19196" y1="49896" x2="19420" y2="49896"/>
                        <a14:backgroundMark x1="19643" y1="45738" x2="36830" y2="41580"/>
                        <a14:backgroundMark x1="36830" y1="41580" x2="36830" y2="415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802" y="88732"/>
            <a:ext cx="2037915" cy="2188029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3F81DF3A-8F47-69F3-4B5C-E4C96EC75B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4785" y1="62366" x2="23656" y2="68817"/>
                        <a14:foregroundMark x1="18817" y1="58423" x2="44892" y2="58065"/>
                        <a14:foregroundMark x1="44892" y1="58065" x2="44892" y2="58065"/>
                        <a14:foregroundMark x1="23925" y1="44444" x2="38172" y2="58065"/>
                        <a14:foregroundMark x1="38172" y1="58065" x2="38441" y2="58065"/>
                        <a14:foregroundMark x1="44355" y1="59498" x2="57527" y2="65591"/>
                        <a14:foregroundMark x1="64516" y1="67025" x2="61828" y2="84229"/>
                        <a14:foregroundMark x1="64247" y1="87814" x2="24194" y2="78495"/>
                        <a14:foregroundMark x1="14785" y1="72401" x2="21237" y2="68459"/>
                        <a14:foregroundMark x1="26075" y1="69534" x2="57796" y2="79211"/>
                        <a14:foregroundMark x1="60215" y1="72760" x2="64785" y2="72760"/>
                        <a14:foregroundMark x1="65860" y1="69892" x2="65860" y2="84588"/>
                        <a14:foregroundMark x1="58065" y1="70609" x2="10484" y2="71685"/>
                        <a14:foregroundMark x1="12903" y1="53047" x2="12366" y2="57348"/>
                        <a14:foregroundMark x1="16398" y1="53047" x2="40054" y2="53405"/>
                        <a14:foregroundMark x1="22043" y1="34409" x2="49462" y2="41935"/>
                        <a14:foregroundMark x1="49462" y1="41935" x2="49462" y2="41935"/>
                        <a14:foregroundMark x1="44892" y1="37634" x2="65323" y2="39785"/>
                        <a14:foregroundMark x1="67742" y1="41935" x2="69892" y2="44803"/>
                        <a14:foregroundMark x1="71505" y1="46237" x2="71505" y2="49462"/>
                        <a14:foregroundMark x1="68011" y1="48387" x2="46237" y2="46237"/>
                        <a14:foregroundMark x1="26613" y1="35484" x2="19892" y2="34767"/>
                        <a14:foregroundMark x1="21774" y1="30824" x2="18011" y2="32975"/>
                        <a14:foregroundMark x1="27419" y1="29032" x2="30376" y2="30466"/>
                        <a14:foregroundMark x1="29839" y1="29391" x2="27151" y2="28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35" y="4892960"/>
            <a:ext cx="2090065" cy="1567548"/>
          </a:xfrm>
          <a:prstGeom prst="rect">
            <a:avLst/>
          </a:prstGeom>
        </p:spPr>
      </p:pic>
      <p:pic>
        <p:nvPicPr>
          <p:cNvPr id="24" name="Afbeelding 23" descr="Afbeelding met gitaar, zwart-wit&#10;&#10;Automatisch gegenereerde beschrijving">
            <a:extLst>
              <a:ext uri="{FF2B5EF4-FFF2-40B4-BE49-F238E27FC236}">
                <a16:creationId xmlns:a16="http://schemas.microsoft.com/office/drawing/2014/main" id="{0C7E5C6B-3ADD-FB38-3BDC-9670F59E4E8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2" b="1"/>
          <a:stretch/>
        </p:blipFill>
        <p:spPr>
          <a:xfrm>
            <a:off x="2541299" y="-9240"/>
            <a:ext cx="1894418" cy="206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96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1607" cy="1325563"/>
          </a:xfrm>
        </p:spPr>
        <p:txBody>
          <a:bodyPr>
            <a:normAutofit/>
          </a:bodyPr>
          <a:lstStyle/>
          <a:p>
            <a:r>
              <a:rPr lang="nl-NL" sz="3600" dirty="0">
                <a:latin typeface="Bahnschrift SemiBold SemiConden" panose="020B0502040204020203" pitchFamily="34" charset="0"/>
              </a:rPr>
              <a:t>Stel: je gaat alleen wonen. </a:t>
            </a:r>
            <a:br>
              <a:rPr lang="nl-NL" sz="3600" dirty="0">
                <a:latin typeface="Bahnschrift SemiBold SemiConden" panose="020B0502040204020203" pitchFamily="34" charset="0"/>
              </a:rPr>
            </a:br>
            <a:r>
              <a:rPr lang="nl-NL" sz="3600" dirty="0">
                <a:latin typeface="Bahnschrift SemiBold SemiConden" panose="020B0502040204020203" pitchFamily="34" charset="0"/>
              </a:rPr>
              <a:t>Hoe kies jij je energieleverancier?</a:t>
            </a:r>
            <a:endParaRPr lang="nl-BE" sz="3600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8550349" cy="435133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nl-NL" dirty="0">
                <a:latin typeface="Bahnschrift SemiBold SemiConden" panose="020B0502040204020203" pitchFamily="34" charset="0"/>
              </a:rPr>
              <a:t>Ik vraag het aan een vriend en neem dezelfde leverancier</a:t>
            </a:r>
          </a:p>
          <a:p>
            <a:pPr marL="742950" indent="-742950">
              <a:buFont typeface="+mj-lt"/>
              <a:buAutoNum type="alphaUcPeriod"/>
            </a:pPr>
            <a:r>
              <a:rPr lang="nl-NL" dirty="0">
                <a:latin typeface="Bahnschrift SemiBold SemiConden" panose="020B0502040204020203" pitchFamily="34" charset="0"/>
              </a:rPr>
              <a:t>Ik surf naar een website om prijzen te vergelijken en kies de goedkoopste</a:t>
            </a:r>
          </a:p>
          <a:p>
            <a:pPr marL="742950" indent="-742950">
              <a:buFont typeface="+mj-lt"/>
              <a:buAutoNum type="alphaUcPeriod"/>
            </a:pPr>
            <a:r>
              <a:rPr lang="nl-NL" dirty="0">
                <a:latin typeface="Bahnschrift SemiBold SemiConden" panose="020B0502040204020203" pitchFamily="34" charset="0"/>
              </a:rPr>
              <a:t>Ik ga naar een leverancier waarvan ik reclame gezien heb</a:t>
            </a:r>
          </a:p>
        </p:txBody>
      </p:sp>
      <p:sp>
        <p:nvSpPr>
          <p:cNvPr id="9" name="Ovaal 8"/>
          <p:cNvSpPr/>
          <p:nvPr/>
        </p:nvSpPr>
        <p:spPr>
          <a:xfrm>
            <a:off x="418779" y="6052612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06F18BF2-4896-91C5-92AC-DC1B6FD1B013}"/>
              </a:ext>
            </a:extLst>
          </p:cNvPr>
          <p:cNvGrpSpPr/>
          <p:nvPr/>
        </p:nvGrpSpPr>
        <p:grpSpPr>
          <a:xfrm>
            <a:off x="7620000" y="4572000"/>
            <a:ext cx="2286000" cy="2286000"/>
            <a:chOff x="0" y="0"/>
            <a:chExt cx="812800" cy="812800"/>
          </a:xfrm>
        </p:grpSpPr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F8A338FA-27AF-F580-826A-7F3DCA91D72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05617143-A191-BB82-27D3-C51F79E2DFB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A72A820-3B8F-AD22-0BE6-0000E03B9E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27" y="4925219"/>
            <a:ext cx="1851146" cy="543433"/>
          </a:xfrm>
          <a:prstGeom prst="rect">
            <a:avLst/>
          </a:prstGeom>
        </p:spPr>
      </p:pic>
      <p:sp>
        <p:nvSpPr>
          <p:cNvPr id="13" name="Freeform 4">
            <a:extLst>
              <a:ext uri="{FF2B5EF4-FFF2-40B4-BE49-F238E27FC236}">
                <a16:creationId xmlns:a16="http://schemas.microsoft.com/office/drawing/2014/main" id="{7DA16B62-24E2-8E0D-5946-3DFA256F2A34}"/>
              </a:ext>
            </a:extLst>
          </p:cNvPr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1A4C5CCC-80EE-7BAD-7961-263C8763A30D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A309F032-BEC0-B400-17FB-3AE7F6CC35D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5129B962-67F1-E178-E6A5-AE953C2470B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7" name="Afbeelding 16" descr="Afbeelding met Graphics, symbool, cirkel, clipart&#10;&#10;Automatisch gegenereerde beschrijving">
            <a:extLst>
              <a:ext uri="{FF2B5EF4-FFF2-40B4-BE49-F238E27FC236}">
                <a16:creationId xmlns:a16="http://schemas.microsoft.com/office/drawing/2014/main" id="{6212784E-874F-5BCA-E86F-32185ACEC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56" y="4838525"/>
            <a:ext cx="1577477" cy="20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21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67000" y="1825625"/>
            <a:ext cx="86868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6804F"/>
                </a:solidFill>
                <a:latin typeface="Bahnschrift SemiBold SemiConden" panose="020B0502040204020203" pitchFamily="34" charset="0"/>
              </a:rPr>
              <a:t>B – Vergelijk prijzen op een officiële website zoals </a:t>
            </a:r>
            <a:r>
              <a:rPr lang="nl-NL" dirty="0">
                <a:solidFill>
                  <a:srgbClr val="06804F"/>
                </a:solidFill>
                <a:latin typeface="Bahnschrift SemiBold SemiConden" panose="020B0502040204020203" pitchFamily="34" charset="0"/>
                <a:hlinkClick r:id="rId3"/>
              </a:rPr>
              <a:t>https://www.vreg.be/nl</a:t>
            </a:r>
            <a:r>
              <a:rPr lang="nl-NL" dirty="0">
                <a:solidFill>
                  <a:srgbClr val="06804F"/>
                </a:solidFill>
                <a:latin typeface="Bahnschrift SemiBold SemiConden" panose="020B0502040204020203" pitchFamily="34" charset="0"/>
              </a:rPr>
              <a:t> </a:t>
            </a:r>
          </a:p>
        </p:txBody>
      </p:sp>
      <p:sp>
        <p:nvSpPr>
          <p:cNvPr id="8" name="Cirkel 7"/>
          <p:cNvSpPr/>
          <p:nvPr/>
        </p:nvSpPr>
        <p:spPr>
          <a:xfrm rot="14645618">
            <a:off x="483602" y="615212"/>
            <a:ext cx="833231" cy="777973"/>
          </a:xfrm>
          <a:prstGeom prst="pie">
            <a:avLst>
              <a:gd name="adj1" fmla="val 19588760"/>
              <a:gd name="adj2" fmla="val 1697186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1EC091-2FD5-F1FB-3971-CDBD3B59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298309"/>
            <a:ext cx="9055100" cy="1233488"/>
          </a:xfrm>
        </p:spPr>
        <p:txBody>
          <a:bodyPr/>
          <a:lstStyle/>
          <a:p>
            <a:r>
              <a:rPr lang="nl-NL" dirty="0">
                <a:latin typeface="Bahnschrift SemiBold SemiConden" panose="020B0502040204020203" pitchFamily="34" charset="0"/>
              </a:rPr>
              <a:t>JUISTE ANTWOORD: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DD89B11-C5C6-54DA-BD6D-DA217CA4EEE2}"/>
              </a:ext>
            </a:extLst>
          </p:cNvPr>
          <p:cNvSpPr/>
          <p:nvPr/>
        </p:nvSpPr>
        <p:spPr>
          <a:xfrm>
            <a:off x="0" y="0"/>
            <a:ext cx="1851146" cy="179832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B32C71FD-0853-58F7-602B-63A3AB8DF716}"/>
              </a:ext>
            </a:extLst>
          </p:cNvPr>
          <p:cNvGrpSpPr/>
          <p:nvPr/>
        </p:nvGrpSpPr>
        <p:grpSpPr>
          <a:xfrm>
            <a:off x="0" y="1798320"/>
            <a:ext cx="1851146" cy="1798320"/>
            <a:chOff x="0" y="0"/>
            <a:chExt cx="812800" cy="812800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C62765B-2089-E589-3032-6475DBDD9FC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7F41D79C-58DD-8E23-3566-73A31037615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4" name="Picture 2" descr="Afbeelding met gitaar, zwart-wit&#10;&#10;Automatisch gegenereerde beschrijving">
            <a:extLst>
              <a:ext uri="{FF2B5EF4-FFF2-40B4-BE49-F238E27FC236}">
                <a16:creationId xmlns:a16="http://schemas.microsoft.com/office/drawing/2014/main" id="{C5B3C514-BEAC-09B2-8C94-5C74F3295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" y="-28495"/>
            <a:ext cx="1724080" cy="18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E489637-8A3F-3FB9-1B4A-85CD5C5F4F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1" y="2049975"/>
            <a:ext cx="1607984" cy="472049"/>
          </a:xfrm>
          <a:prstGeom prst="rect">
            <a:avLst/>
          </a:prstGeom>
        </p:spPr>
      </p:pic>
      <p:pic>
        <p:nvPicPr>
          <p:cNvPr id="5122" name="Picture 2" descr="Hoe maak ik een persoonlijk profiel aan in de V-test®? | VREG">
            <a:extLst>
              <a:ext uri="{FF2B5EF4-FFF2-40B4-BE49-F238E27FC236}">
                <a16:creationId xmlns:a16="http://schemas.microsoft.com/office/drawing/2014/main" id="{E80CE5C7-3495-83C2-5F0F-023C92A52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697480"/>
            <a:ext cx="8382000" cy="389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616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1607" cy="1325563"/>
          </a:xfrm>
        </p:spPr>
        <p:txBody>
          <a:bodyPr>
            <a:normAutofit/>
          </a:bodyPr>
          <a:lstStyle/>
          <a:p>
            <a:r>
              <a:rPr lang="nl-NL" sz="3600" dirty="0">
                <a:latin typeface="Bahnschrift SemiBold SemiConden" panose="020B0502040204020203" pitchFamily="34" charset="0"/>
              </a:rPr>
              <a:t>Welke tip hoort bij de cartoon?</a:t>
            </a:r>
            <a:endParaRPr lang="nl-BE" sz="3600" dirty="0">
              <a:latin typeface="Bahnschrift SemiBold SemiConden" panose="020B0502040204020203" pitchFamily="34" charset="0"/>
            </a:endParaRPr>
          </a:p>
        </p:txBody>
      </p:sp>
      <p:sp>
        <p:nvSpPr>
          <p:cNvPr id="9" name="Ovaal 8"/>
          <p:cNvSpPr/>
          <p:nvPr/>
        </p:nvSpPr>
        <p:spPr>
          <a:xfrm>
            <a:off x="405173" y="6035528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91121" y="2285999"/>
            <a:ext cx="51148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Bahnschrift SemiBold SemiConden" panose="020B0502040204020203" pitchFamily="34" charset="0"/>
              </a:rPr>
              <a:t>Kies uit:</a:t>
            </a:r>
          </a:p>
          <a:p>
            <a:pPr marL="742950" indent="-742950">
              <a:buFont typeface="+mj-lt"/>
              <a:buAutoNum type="alphaUcPeriod"/>
            </a:pPr>
            <a:r>
              <a:rPr lang="nl-NL" dirty="0">
                <a:latin typeface="Bahnschrift SemiBold SemiConden" panose="020B0502040204020203" pitchFamily="34" charset="0"/>
              </a:rPr>
              <a:t>Laat geen lichten branden als het niet nodig is</a:t>
            </a:r>
          </a:p>
          <a:p>
            <a:pPr marL="742950" indent="-742950">
              <a:buFont typeface="+mj-lt"/>
              <a:buAutoNum type="alphaUcPeriod"/>
            </a:pPr>
            <a:r>
              <a:rPr lang="nl-NL" dirty="0">
                <a:latin typeface="Bahnschrift SemiBold SemiConden" panose="020B0502040204020203" pitchFamily="34" charset="0"/>
              </a:rPr>
              <a:t>Was buiten drogen</a:t>
            </a:r>
          </a:p>
          <a:p>
            <a:pPr marL="742950" indent="-742950">
              <a:buFont typeface="+mj-lt"/>
              <a:buAutoNum type="alphaUcPeriod"/>
            </a:pPr>
            <a:r>
              <a:rPr lang="nl-NL" dirty="0">
                <a:latin typeface="Bahnschrift SemiBold SemiConden" panose="020B0502040204020203" pitchFamily="34" charset="0"/>
              </a:rPr>
              <a:t>Douchen in plaats van baden</a:t>
            </a:r>
          </a:p>
          <a:p>
            <a:pPr marL="742950" indent="-742950">
              <a:buFont typeface="+mj-lt"/>
              <a:buAutoNum type="alphaUcPeriod"/>
            </a:pPr>
            <a:r>
              <a:rPr lang="nl-NL" dirty="0">
                <a:latin typeface="Bahnschrift SemiBold SemiConden" panose="020B0502040204020203" pitchFamily="34" charset="0"/>
              </a:rPr>
              <a:t>Verwarming lager zetten</a:t>
            </a:r>
          </a:p>
        </p:txBody>
      </p:sp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0586B9E1-B7EE-D4F0-ACCF-674F1CE8C493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4"/>
          <a:stretch/>
        </p:blipFill>
        <p:spPr bwMode="auto">
          <a:xfrm>
            <a:off x="672194" y="1540702"/>
            <a:ext cx="3894742" cy="4061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196139F-EBF7-626E-F669-E5696A585C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27" y="4925219"/>
            <a:ext cx="1851146" cy="543433"/>
          </a:xfrm>
          <a:prstGeom prst="rect">
            <a:avLst/>
          </a:prstGeom>
        </p:spPr>
      </p:pic>
      <p:sp>
        <p:nvSpPr>
          <p:cNvPr id="11" name="Freeform 4">
            <a:extLst>
              <a:ext uri="{FF2B5EF4-FFF2-40B4-BE49-F238E27FC236}">
                <a16:creationId xmlns:a16="http://schemas.microsoft.com/office/drawing/2014/main" id="{E4092E32-2601-927D-D86F-85998E02B6F6}"/>
              </a:ext>
            </a:extLst>
          </p:cNvPr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40B5A53C-714C-FCD2-8411-91393742D091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2BF5463-FF5D-631A-7A9D-ADCBE241ECF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C11933DC-F43E-8AED-956D-A1A965353A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id="{EE84F0F2-A2CC-5E52-0A78-FDD6F4E791E7}"/>
              </a:ext>
            </a:extLst>
          </p:cNvPr>
          <p:cNvGrpSpPr/>
          <p:nvPr/>
        </p:nvGrpSpPr>
        <p:grpSpPr>
          <a:xfrm>
            <a:off x="7620000" y="0"/>
            <a:ext cx="2286000" cy="2286000"/>
            <a:chOff x="0" y="0"/>
            <a:chExt cx="812800" cy="812800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A0E26BCB-ACAC-42D1-5FE4-3609B417F2E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1EBC946C-F176-6C13-4835-096BC983A4B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8" name="Afbeelding 17" descr="Afbeelding met Graphics, symbool, cirkel, clipart&#10;&#10;Automatisch gegenereerde beschrijving">
            <a:extLst>
              <a:ext uri="{FF2B5EF4-FFF2-40B4-BE49-F238E27FC236}">
                <a16:creationId xmlns:a16="http://schemas.microsoft.com/office/drawing/2014/main" id="{47A327C1-5058-227B-5B2D-1BB207D610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262" y="133262"/>
            <a:ext cx="1577477" cy="20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94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70200" y="1825625"/>
            <a:ext cx="5105055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 dirty="0">
                <a:solidFill>
                  <a:srgbClr val="06804F"/>
                </a:solidFill>
                <a:latin typeface="Bahnschrift SemiBold SemiConden" panose="020B0502040204020203" pitchFamily="34" charset="0"/>
              </a:rPr>
              <a:t>B - Droog de was buiten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1EC091-2FD5-F1FB-3971-CDBD3B59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298309"/>
            <a:ext cx="9055100" cy="1233488"/>
          </a:xfrm>
        </p:spPr>
        <p:txBody>
          <a:bodyPr/>
          <a:lstStyle/>
          <a:p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JUISTE ANTWOORD:</a:t>
            </a:r>
          </a:p>
        </p:txBody>
      </p:sp>
      <p:pic>
        <p:nvPicPr>
          <p:cNvPr id="11" name="Tijdelijke aanduiding voor inhoud 3">
            <a:extLst>
              <a:ext uri="{FF2B5EF4-FFF2-40B4-BE49-F238E27FC236}">
                <a16:creationId xmlns:a16="http://schemas.microsoft.com/office/drawing/2014/main" id="{EC20081C-06AE-AC18-C6D7-0AEE00720AF4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4"/>
          <a:stretch/>
        </p:blipFill>
        <p:spPr bwMode="auto">
          <a:xfrm>
            <a:off x="3463248" y="2594655"/>
            <a:ext cx="4120422" cy="3817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B61915B6-72F4-5C42-771A-6631E53B12EB}"/>
              </a:ext>
            </a:extLst>
          </p:cNvPr>
          <p:cNvSpPr/>
          <p:nvPr/>
        </p:nvSpPr>
        <p:spPr>
          <a:xfrm>
            <a:off x="0" y="0"/>
            <a:ext cx="1851146" cy="179832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22CCC679-F800-B064-9B8C-26A5F7993452}"/>
              </a:ext>
            </a:extLst>
          </p:cNvPr>
          <p:cNvGrpSpPr/>
          <p:nvPr/>
        </p:nvGrpSpPr>
        <p:grpSpPr>
          <a:xfrm>
            <a:off x="0" y="1798320"/>
            <a:ext cx="1851146" cy="1798320"/>
            <a:chOff x="0" y="0"/>
            <a:chExt cx="812800" cy="812800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D5B37BDF-9C59-C868-9A93-228BB7054CB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95680106-325C-EC74-F96F-D1EF23BC317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5" name="Picture 2" descr="Afbeelding met gitaar, zwart-wit&#10;&#10;Automatisch gegenereerde beschrijving">
            <a:extLst>
              <a:ext uri="{FF2B5EF4-FFF2-40B4-BE49-F238E27FC236}">
                <a16:creationId xmlns:a16="http://schemas.microsoft.com/office/drawing/2014/main" id="{8CD6D956-88D3-82F7-E819-37AF0544B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" y="-28495"/>
            <a:ext cx="1724080" cy="18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F5A619E-F8B3-975B-D237-8867EB9B8E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1" y="2049975"/>
            <a:ext cx="1607984" cy="4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16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1607" cy="1325563"/>
          </a:xfrm>
        </p:spPr>
        <p:txBody>
          <a:bodyPr>
            <a:normAutofit/>
          </a:bodyPr>
          <a:lstStyle/>
          <a:p>
            <a:r>
              <a:rPr lang="nl-NL" sz="3600" dirty="0">
                <a:latin typeface="Bahnschrift SemiBold SemiConden" panose="020B0502040204020203" pitchFamily="34" charset="0"/>
              </a:rPr>
              <a:t>Welke tip hoort bij de cartoon?</a:t>
            </a:r>
            <a:endParaRPr lang="nl-BE" sz="3600" dirty="0">
              <a:latin typeface="Bahnschrift SemiBold SemiConden" panose="020B0502040204020203" pitchFamily="34" charset="0"/>
            </a:endParaRPr>
          </a:p>
        </p:txBody>
      </p:sp>
      <p:sp>
        <p:nvSpPr>
          <p:cNvPr id="9" name="Ovaal 8"/>
          <p:cNvSpPr/>
          <p:nvPr/>
        </p:nvSpPr>
        <p:spPr>
          <a:xfrm>
            <a:off x="405173" y="6035528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EFE00965-B692-CF17-8397-2FDEA5B69A9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3" y="1415353"/>
            <a:ext cx="4329054" cy="411917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0E1DA50-9715-DDB6-CD82-AEE79E05C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401" y="5547388"/>
            <a:ext cx="1851146" cy="543433"/>
          </a:xfrm>
          <a:prstGeom prst="rect">
            <a:avLst/>
          </a:prstGeom>
        </p:spPr>
      </p:pic>
      <p:sp>
        <p:nvSpPr>
          <p:cNvPr id="11" name="Freeform 4">
            <a:extLst>
              <a:ext uri="{FF2B5EF4-FFF2-40B4-BE49-F238E27FC236}">
                <a16:creationId xmlns:a16="http://schemas.microsoft.com/office/drawing/2014/main" id="{843EEEE0-FA44-6CA3-EDE0-6C42D1D64ADA}"/>
              </a:ext>
            </a:extLst>
          </p:cNvPr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0DC51E99-DFA0-88E8-6774-2C6AFC56D8D2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D38271A-F8CE-79DD-3DAE-234A3D64489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5E3419A7-4D05-3265-C807-CF4BB1BBEDB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5" name="Afbeelding 14" descr="Afbeelding met Graphics, Kleurrijkheid, kunst, driehoek&#10;&#10;Automatisch gegenereerde beschrijving">
            <a:extLst>
              <a:ext uri="{FF2B5EF4-FFF2-40B4-BE49-F238E27FC236}">
                <a16:creationId xmlns:a16="http://schemas.microsoft.com/office/drawing/2014/main" id="{6B7CE802-3E3A-853D-229E-BA3476E7F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422" y="2450638"/>
            <a:ext cx="2193105" cy="2150103"/>
          </a:xfrm>
          <a:prstGeom prst="rect">
            <a:avLst/>
          </a:prstGeom>
        </p:spPr>
      </p:pic>
      <p:pic>
        <p:nvPicPr>
          <p:cNvPr id="16" name="Picture 2" descr="Afbeelding met gitaar, zwart-wit&#10;&#10;Automatisch gegenereerde beschrijving">
            <a:extLst>
              <a:ext uri="{FF2B5EF4-FFF2-40B4-BE49-F238E27FC236}">
                <a16:creationId xmlns:a16="http://schemas.microsoft.com/office/drawing/2014/main" id="{65BB499B-8CF4-1EC6-DAF1-F55B06FB7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325" y="-3068"/>
            <a:ext cx="16573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6FFAD0F7-A616-9FE8-DD54-B64E70BAB645}"/>
              </a:ext>
            </a:extLst>
          </p:cNvPr>
          <p:cNvSpPr txBox="1">
            <a:spLocks/>
          </p:cNvSpPr>
          <p:nvPr/>
        </p:nvSpPr>
        <p:spPr>
          <a:xfrm>
            <a:off x="4791121" y="2285999"/>
            <a:ext cx="51148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>
                <a:latin typeface="Bahnschrift SemiBold SemiConden" panose="020B0502040204020203" pitchFamily="34" charset="0"/>
              </a:rPr>
              <a:t>Kies uit:</a:t>
            </a:r>
          </a:p>
          <a:p>
            <a:pPr marL="742950" indent="-742950">
              <a:buFont typeface="+mj-lt"/>
              <a:buAutoNum type="alphaUcPeriod"/>
            </a:pPr>
            <a:r>
              <a:rPr lang="nl-NL">
                <a:latin typeface="Bahnschrift SemiBold SemiConden" panose="020B0502040204020203" pitchFamily="34" charset="0"/>
              </a:rPr>
              <a:t>Laat geen lichten branden als het niet nodig is</a:t>
            </a:r>
          </a:p>
          <a:p>
            <a:pPr marL="742950" indent="-742950">
              <a:buFont typeface="+mj-lt"/>
              <a:buAutoNum type="alphaUcPeriod"/>
            </a:pPr>
            <a:r>
              <a:rPr lang="nl-NL">
                <a:latin typeface="Bahnschrift SemiBold SemiConden" panose="020B0502040204020203" pitchFamily="34" charset="0"/>
              </a:rPr>
              <a:t>Was buiten drogen</a:t>
            </a:r>
          </a:p>
          <a:p>
            <a:pPr marL="742950" indent="-742950">
              <a:buFont typeface="+mj-lt"/>
              <a:buAutoNum type="alphaUcPeriod"/>
            </a:pPr>
            <a:r>
              <a:rPr lang="nl-NL">
                <a:latin typeface="Bahnschrift SemiBold SemiConden" panose="020B0502040204020203" pitchFamily="34" charset="0"/>
              </a:rPr>
              <a:t>Douchen in plaats van baden</a:t>
            </a:r>
          </a:p>
          <a:p>
            <a:pPr marL="742950" indent="-742950">
              <a:buFont typeface="+mj-lt"/>
              <a:buAutoNum type="alphaUcPeriod"/>
            </a:pPr>
            <a:r>
              <a:rPr lang="nl-NL">
                <a:latin typeface="Bahnschrift SemiBold SemiConden" panose="020B0502040204020203" pitchFamily="34" charset="0"/>
              </a:rPr>
              <a:t>Verwarming lager zetten</a:t>
            </a:r>
            <a:endParaRPr lang="nl-NL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917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70200" y="1825625"/>
            <a:ext cx="5105055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 dirty="0">
                <a:solidFill>
                  <a:srgbClr val="06804F"/>
                </a:solidFill>
                <a:latin typeface="Bahnschrift SemiBold SemiConden" panose="020B0502040204020203" pitchFamily="34" charset="0"/>
              </a:rPr>
              <a:t>D - Verwarming lager zetten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1EC091-2FD5-F1FB-3971-CDBD3B59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298309"/>
            <a:ext cx="9055100" cy="1233488"/>
          </a:xfrm>
        </p:spPr>
        <p:txBody>
          <a:bodyPr/>
          <a:lstStyle/>
          <a:p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JUISTE ANTWOORD:</a:t>
            </a:r>
          </a:p>
        </p:txBody>
      </p:sp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A661A2EC-E7A3-7762-B296-761BE5A59D7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97" y="2401128"/>
            <a:ext cx="4329054" cy="4119173"/>
          </a:xfrm>
          <a:prstGeom prst="rect">
            <a:avLst/>
          </a:prstGeom>
        </p:spPr>
      </p:pic>
      <p:sp>
        <p:nvSpPr>
          <p:cNvPr id="11" name="Freeform 4">
            <a:extLst>
              <a:ext uri="{FF2B5EF4-FFF2-40B4-BE49-F238E27FC236}">
                <a16:creationId xmlns:a16="http://schemas.microsoft.com/office/drawing/2014/main" id="{F988CD97-2533-AB61-A1A2-9E2B0CFD3AE4}"/>
              </a:ext>
            </a:extLst>
          </p:cNvPr>
          <p:cNvSpPr/>
          <p:nvPr/>
        </p:nvSpPr>
        <p:spPr>
          <a:xfrm>
            <a:off x="0" y="0"/>
            <a:ext cx="1851146" cy="179832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1E8F2CC6-122C-A01B-C910-EF7406B65E38}"/>
              </a:ext>
            </a:extLst>
          </p:cNvPr>
          <p:cNvGrpSpPr/>
          <p:nvPr/>
        </p:nvGrpSpPr>
        <p:grpSpPr>
          <a:xfrm>
            <a:off x="0" y="1798320"/>
            <a:ext cx="1851146" cy="1798320"/>
            <a:chOff x="0" y="0"/>
            <a:chExt cx="812800" cy="812800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46B72F0-65E2-C9D2-D422-6746CB4B98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7C89A3D8-7196-30B7-D583-4464B5E6327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5" name="Picture 2" descr="Afbeelding met gitaar, zwart-wit&#10;&#10;Automatisch gegenereerde beschrijving">
            <a:extLst>
              <a:ext uri="{FF2B5EF4-FFF2-40B4-BE49-F238E27FC236}">
                <a16:creationId xmlns:a16="http://schemas.microsoft.com/office/drawing/2014/main" id="{17E43B8A-D180-110B-E35E-4F9B92EA3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" y="-28495"/>
            <a:ext cx="1724080" cy="18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9EE6C75-FCEC-4405-6A70-E6030505E2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1" y="2049975"/>
            <a:ext cx="1607984" cy="4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65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81" y="5783633"/>
            <a:ext cx="3213103" cy="943257"/>
          </a:xfrm>
          <a:prstGeom prst="rect">
            <a:avLst/>
          </a:prstGeom>
        </p:spPr>
      </p:pic>
      <p:sp>
        <p:nvSpPr>
          <p:cNvPr id="9" name="Ovaal 8"/>
          <p:cNvSpPr/>
          <p:nvPr/>
        </p:nvSpPr>
        <p:spPr>
          <a:xfrm>
            <a:off x="405173" y="6035528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29348A38-E320-D56B-3D7E-F678EE4B8079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7"/>
          <a:stretch/>
        </p:blipFill>
        <p:spPr>
          <a:xfrm>
            <a:off x="505973" y="2041673"/>
            <a:ext cx="4317964" cy="3347791"/>
          </a:xfrm>
          <a:prstGeom prst="rect">
            <a:avLst/>
          </a:prstGeom>
        </p:spPr>
      </p:pic>
      <p:sp>
        <p:nvSpPr>
          <p:cNvPr id="7" name="Freeform 4">
            <a:extLst>
              <a:ext uri="{FF2B5EF4-FFF2-40B4-BE49-F238E27FC236}">
                <a16:creationId xmlns:a16="http://schemas.microsoft.com/office/drawing/2014/main" id="{473042FF-36C6-3F76-CB84-A8A9D61A86A5}"/>
              </a:ext>
            </a:extLst>
          </p:cNvPr>
          <p:cNvSpPr/>
          <p:nvPr/>
        </p:nvSpPr>
        <p:spPr>
          <a:xfrm>
            <a:off x="9889327" y="230014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A0EE9032-D293-2A7B-09AA-40C9374A72B8}"/>
              </a:ext>
            </a:extLst>
          </p:cNvPr>
          <p:cNvGrpSpPr/>
          <p:nvPr/>
        </p:nvGrpSpPr>
        <p:grpSpPr>
          <a:xfrm>
            <a:off x="9889327" y="4586140"/>
            <a:ext cx="2286000" cy="2286000"/>
            <a:chOff x="0" y="0"/>
            <a:chExt cx="812800" cy="812800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4B196E0-CA25-C5EF-22F5-A9CA9CDF3DE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8FD487DD-3FFA-DE77-D5B5-78F6314D845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4" name="Group 9">
            <a:extLst>
              <a:ext uri="{FF2B5EF4-FFF2-40B4-BE49-F238E27FC236}">
                <a16:creationId xmlns:a16="http://schemas.microsoft.com/office/drawing/2014/main" id="{B9EB959D-78C7-6BAD-1C92-68D6B3CBDD8B}"/>
              </a:ext>
            </a:extLst>
          </p:cNvPr>
          <p:cNvGrpSpPr/>
          <p:nvPr/>
        </p:nvGrpSpPr>
        <p:grpSpPr>
          <a:xfrm>
            <a:off x="7590871" y="14140"/>
            <a:ext cx="2286000" cy="2286000"/>
            <a:chOff x="0" y="0"/>
            <a:chExt cx="812800" cy="812800"/>
          </a:xfrm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3692BA5-BA6D-1FF3-44B8-145E1403ED2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2F616658-93F6-4B7E-A054-DDFA5C5A2F2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7" name="Afbeelding 16" descr="Afbeelding met Graphics, Kleurrijkheid, kunst, driehoek&#10;&#10;Automatisch gegenereerde beschrijving">
            <a:extLst>
              <a:ext uri="{FF2B5EF4-FFF2-40B4-BE49-F238E27FC236}">
                <a16:creationId xmlns:a16="http://schemas.microsoft.com/office/drawing/2014/main" id="{4E1DC9ED-1838-B939-E62E-D249337B7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749" y="4750778"/>
            <a:ext cx="2193105" cy="215010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A196045-F3EA-0024-1EA0-790832F2B4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298" y="1617219"/>
            <a:ext cx="1851146" cy="543433"/>
          </a:xfrm>
          <a:prstGeom prst="rect">
            <a:avLst/>
          </a:prstGeom>
        </p:spPr>
      </p:pic>
      <p:pic>
        <p:nvPicPr>
          <p:cNvPr id="19" name="Afbeelding 18" descr="Afbeelding met Graphics, symbool, clipart, grafische vormgeving&#10;&#10;Automatisch gegenereerde beschrijving">
            <a:extLst>
              <a:ext uri="{FF2B5EF4-FFF2-40B4-BE49-F238E27FC236}">
                <a16:creationId xmlns:a16="http://schemas.microsoft.com/office/drawing/2014/main" id="{8CDFAECB-7F2D-4044-60E4-0E6DC71F85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532" y="547937"/>
            <a:ext cx="1331589" cy="1325563"/>
          </a:xfrm>
          <a:prstGeom prst="rect">
            <a:avLst/>
          </a:prstGeom>
        </p:spPr>
      </p:pic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8105E6D3-3492-9E39-F22A-4E6DAEA0C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1121" y="2285999"/>
            <a:ext cx="51148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Bahnschrift SemiBold SemiConden" panose="020B0502040204020203" pitchFamily="34" charset="0"/>
              </a:rPr>
              <a:t>Kies uit:</a:t>
            </a:r>
          </a:p>
          <a:p>
            <a:pPr marL="742950" indent="-742950">
              <a:buFont typeface="+mj-lt"/>
              <a:buAutoNum type="alphaUcPeriod"/>
            </a:pPr>
            <a:r>
              <a:rPr lang="nl-NL" dirty="0">
                <a:latin typeface="Bahnschrift SemiBold SemiConden" panose="020B0502040204020203" pitchFamily="34" charset="0"/>
              </a:rPr>
              <a:t>Laat geen lichten branden als het niet nodig is</a:t>
            </a:r>
          </a:p>
          <a:p>
            <a:pPr marL="742950" indent="-742950">
              <a:buFont typeface="+mj-lt"/>
              <a:buAutoNum type="alphaUcPeriod"/>
            </a:pPr>
            <a:r>
              <a:rPr lang="nl-NL" dirty="0">
                <a:latin typeface="Bahnschrift SemiBold SemiConden" panose="020B0502040204020203" pitchFamily="34" charset="0"/>
              </a:rPr>
              <a:t>Was buiten drogen</a:t>
            </a:r>
          </a:p>
          <a:p>
            <a:pPr marL="742950" indent="-742950">
              <a:buFont typeface="+mj-lt"/>
              <a:buAutoNum type="alphaUcPeriod"/>
            </a:pPr>
            <a:r>
              <a:rPr lang="nl-NL" dirty="0">
                <a:latin typeface="Bahnschrift SemiBold SemiConden" panose="020B0502040204020203" pitchFamily="34" charset="0"/>
              </a:rPr>
              <a:t>Douchen in plaats van baden</a:t>
            </a:r>
          </a:p>
          <a:p>
            <a:pPr marL="742950" indent="-742950">
              <a:buFont typeface="+mj-lt"/>
              <a:buAutoNum type="alphaUcPeriod"/>
            </a:pPr>
            <a:r>
              <a:rPr lang="nl-NL" dirty="0">
                <a:latin typeface="Bahnschrift SemiBold SemiConden" panose="020B0502040204020203" pitchFamily="34" charset="0"/>
              </a:rPr>
              <a:t>Verwarming lager zetten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F0356F1B-08F6-84C0-4A92-CE7BCD55E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1607" cy="1325563"/>
          </a:xfrm>
        </p:spPr>
        <p:txBody>
          <a:bodyPr>
            <a:normAutofit/>
          </a:bodyPr>
          <a:lstStyle/>
          <a:p>
            <a:r>
              <a:rPr lang="nl-NL" sz="3600" dirty="0">
                <a:latin typeface="Bahnschrift SemiBold SemiConden" panose="020B0502040204020203" pitchFamily="34" charset="0"/>
              </a:rPr>
              <a:t>Welke tip hoort bij de cartoon?</a:t>
            </a:r>
            <a:endParaRPr lang="nl-BE" sz="3600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27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70200" y="1825625"/>
            <a:ext cx="7621337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 dirty="0">
                <a:solidFill>
                  <a:srgbClr val="06804F"/>
                </a:solidFill>
                <a:latin typeface="Bahnschrift SemiBold SemiConden" panose="020B0502040204020203" pitchFamily="34" charset="0"/>
              </a:rPr>
              <a:t>A - Laat geen lichten branden als het niet nodig is</a:t>
            </a:r>
          </a:p>
          <a:p>
            <a:pPr marL="0" indent="0">
              <a:lnSpc>
                <a:spcPct val="100000"/>
              </a:lnSpc>
              <a:buNone/>
            </a:pPr>
            <a:endParaRPr lang="nl-NL" dirty="0">
              <a:solidFill>
                <a:srgbClr val="FF0066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1EC091-2FD5-F1FB-3971-CDBD3B59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298309"/>
            <a:ext cx="9055100" cy="1233488"/>
          </a:xfrm>
        </p:spPr>
        <p:txBody>
          <a:bodyPr/>
          <a:lstStyle/>
          <a:p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JUISTE ANTWOORD:</a:t>
            </a:r>
          </a:p>
        </p:txBody>
      </p:sp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EFDEFF70-E9BD-2BB9-FF39-3BDAEF8F3363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7"/>
          <a:stretch/>
        </p:blipFill>
        <p:spPr>
          <a:xfrm>
            <a:off x="3199790" y="2625501"/>
            <a:ext cx="5162157" cy="3845290"/>
          </a:xfrm>
          <a:prstGeom prst="rect">
            <a:avLst/>
          </a:prstGeom>
        </p:spPr>
      </p:pic>
      <p:sp>
        <p:nvSpPr>
          <p:cNvPr id="11" name="Freeform 4">
            <a:extLst>
              <a:ext uri="{FF2B5EF4-FFF2-40B4-BE49-F238E27FC236}">
                <a16:creationId xmlns:a16="http://schemas.microsoft.com/office/drawing/2014/main" id="{722025DD-86D5-7733-B0D7-0180667F84C1}"/>
              </a:ext>
            </a:extLst>
          </p:cNvPr>
          <p:cNvSpPr/>
          <p:nvPr/>
        </p:nvSpPr>
        <p:spPr>
          <a:xfrm>
            <a:off x="0" y="0"/>
            <a:ext cx="1851146" cy="179832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98F43265-4331-A649-BACB-46EF2B72C40E}"/>
              </a:ext>
            </a:extLst>
          </p:cNvPr>
          <p:cNvGrpSpPr/>
          <p:nvPr/>
        </p:nvGrpSpPr>
        <p:grpSpPr>
          <a:xfrm>
            <a:off x="0" y="1798320"/>
            <a:ext cx="1851146" cy="1798320"/>
            <a:chOff x="0" y="0"/>
            <a:chExt cx="812800" cy="812800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BED1AF6-D0A9-3508-E216-C8BE840101B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1045B9C7-0FA8-DA84-27E7-7C8001F1E68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5" name="Picture 2" descr="Afbeelding met gitaar, zwart-wit&#10;&#10;Automatisch gegenereerde beschrijving">
            <a:extLst>
              <a:ext uri="{FF2B5EF4-FFF2-40B4-BE49-F238E27FC236}">
                <a16:creationId xmlns:a16="http://schemas.microsoft.com/office/drawing/2014/main" id="{EB8C54DB-DB00-7711-9AB1-14DB348CA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" y="-28495"/>
            <a:ext cx="1724080" cy="18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5346CFE-CB5E-E3EE-7CF3-5CD6F65C91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1" y="2049975"/>
            <a:ext cx="1607984" cy="4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74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al 8"/>
          <p:cNvSpPr/>
          <p:nvPr/>
        </p:nvSpPr>
        <p:spPr>
          <a:xfrm>
            <a:off x="405173" y="6035528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EB527687-DFD9-B68A-CFDE-6106DE7896CF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40"/>
          <a:stretch/>
        </p:blipFill>
        <p:spPr bwMode="auto">
          <a:xfrm>
            <a:off x="838199" y="2292820"/>
            <a:ext cx="3429001" cy="2995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2B3F9F5-1C34-5393-916A-C82A44A8B7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27" y="4925219"/>
            <a:ext cx="1851146" cy="543433"/>
          </a:xfrm>
          <a:prstGeom prst="rect">
            <a:avLst/>
          </a:prstGeom>
        </p:spPr>
      </p:pic>
      <p:sp>
        <p:nvSpPr>
          <p:cNvPr id="11" name="Freeform 4">
            <a:extLst>
              <a:ext uri="{FF2B5EF4-FFF2-40B4-BE49-F238E27FC236}">
                <a16:creationId xmlns:a16="http://schemas.microsoft.com/office/drawing/2014/main" id="{146D7AA4-F1E2-7E5D-20A4-0FA14117C527}"/>
              </a:ext>
            </a:extLst>
          </p:cNvPr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06264843-6197-CBE8-46C0-C102DAE86813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BAF431A-4CE1-0B22-2C64-013D6EC5369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0E02D36F-D175-00ED-4B88-236C6D2AF6F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5" name="Group 9">
            <a:extLst>
              <a:ext uri="{FF2B5EF4-FFF2-40B4-BE49-F238E27FC236}">
                <a16:creationId xmlns:a16="http://schemas.microsoft.com/office/drawing/2014/main" id="{66BBC9C5-0664-55FB-C29B-D1ED173C229E}"/>
              </a:ext>
            </a:extLst>
          </p:cNvPr>
          <p:cNvGrpSpPr/>
          <p:nvPr/>
        </p:nvGrpSpPr>
        <p:grpSpPr>
          <a:xfrm>
            <a:off x="7620000" y="0"/>
            <a:ext cx="2286000" cy="2286000"/>
            <a:chOff x="0" y="0"/>
            <a:chExt cx="812800" cy="812800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A1EBD546-F2CC-0112-5162-FB1FBFD96AA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96F1A13F-C0D5-7972-7A1F-899A359F209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8" name="Afbeelding 17" descr="Afbeelding met Graphics, symbool, cirkel, clipart&#10;&#10;Automatisch gegenereerde beschrijving">
            <a:extLst>
              <a:ext uri="{FF2B5EF4-FFF2-40B4-BE49-F238E27FC236}">
                <a16:creationId xmlns:a16="http://schemas.microsoft.com/office/drawing/2014/main" id="{22A95DAA-01DD-47B9-0BE1-73BA4618D6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262" y="133262"/>
            <a:ext cx="1577477" cy="2019475"/>
          </a:xfrm>
          <a:prstGeom prst="rect">
            <a:avLst/>
          </a:prstGeom>
        </p:spPr>
      </p:pic>
      <p:sp>
        <p:nvSpPr>
          <p:cNvPr id="21" name="Titel 1">
            <a:extLst>
              <a:ext uri="{FF2B5EF4-FFF2-40B4-BE49-F238E27FC236}">
                <a16:creationId xmlns:a16="http://schemas.microsoft.com/office/drawing/2014/main" id="{D76879D5-6CFE-F0F9-3A75-A3BCE748E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1607" cy="1325563"/>
          </a:xfrm>
        </p:spPr>
        <p:txBody>
          <a:bodyPr>
            <a:normAutofit/>
          </a:bodyPr>
          <a:lstStyle/>
          <a:p>
            <a:r>
              <a:rPr lang="nl-NL" sz="3600" dirty="0">
                <a:latin typeface="Bahnschrift SemiBold SemiConden" panose="020B0502040204020203" pitchFamily="34" charset="0"/>
              </a:rPr>
              <a:t>Welke tip hoort bij de cartoon?</a:t>
            </a:r>
            <a:endParaRPr lang="nl-BE" sz="3600" dirty="0">
              <a:latin typeface="Bahnschrift SemiBold SemiConden" panose="020B0502040204020203" pitchFamily="34" charset="0"/>
            </a:endParaRPr>
          </a:p>
        </p:txBody>
      </p:sp>
      <p:sp>
        <p:nvSpPr>
          <p:cNvPr id="24" name="Tijdelijke aanduiding voor inhoud 2">
            <a:extLst>
              <a:ext uri="{FF2B5EF4-FFF2-40B4-BE49-F238E27FC236}">
                <a16:creationId xmlns:a16="http://schemas.microsoft.com/office/drawing/2014/main" id="{9B8D2A02-7609-36B3-021C-C4C011D61BE0}"/>
              </a:ext>
            </a:extLst>
          </p:cNvPr>
          <p:cNvSpPr txBox="1">
            <a:spLocks/>
          </p:cNvSpPr>
          <p:nvPr/>
        </p:nvSpPr>
        <p:spPr>
          <a:xfrm>
            <a:off x="4791121" y="2285999"/>
            <a:ext cx="51148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>
                <a:latin typeface="Bahnschrift SemiBold SemiConden" panose="020B0502040204020203" pitchFamily="34" charset="0"/>
              </a:rPr>
              <a:t>Kies uit:</a:t>
            </a:r>
          </a:p>
          <a:p>
            <a:pPr marL="742950" indent="-742950">
              <a:buFont typeface="+mj-lt"/>
              <a:buAutoNum type="alphaUcPeriod"/>
            </a:pPr>
            <a:r>
              <a:rPr lang="nl-NL">
                <a:latin typeface="Bahnschrift SemiBold SemiConden" panose="020B0502040204020203" pitchFamily="34" charset="0"/>
              </a:rPr>
              <a:t>Laat geen lichten branden als het niet nodig is</a:t>
            </a:r>
          </a:p>
          <a:p>
            <a:pPr marL="742950" indent="-742950">
              <a:buFont typeface="+mj-lt"/>
              <a:buAutoNum type="alphaUcPeriod"/>
            </a:pPr>
            <a:r>
              <a:rPr lang="nl-NL">
                <a:latin typeface="Bahnschrift SemiBold SemiConden" panose="020B0502040204020203" pitchFamily="34" charset="0"/>
              </a:rPr>
              <a:t>Was buiten drogen</a:t>
            </a:r>
          </a:p>
          <a:p>
            <a:pPr marL="742950" indent="-742950">
              <a:buFont typeface="+mj-lt"/>
              <a:buAutoNum type="alphaUcPeriod"/>
            </a:pPr>
            <a:r>
              <a:rPr lang="nl-NL">
                <a:latin typeface="Bahnschrift SemiBold SemiConden" panose="020B0502040204020203" pitchFamily="34" charset="0"/>
              </a:rPr>
              <a:t>Douchen in plaats van baden</a:t>
            </a:r>
          </a:p>
          <a:p>
            <a:pPr marL="742950" indent="-742950">
              <a:buFont typeface="+mj-lt"/>
              <a:buAutoNum type="alphaUcPeriod"/>
            </a:pPr>
            <a:r>
              <a:rPr lang="nl-NL">
                <a:latin typeface="Bahnschrift SemiBold SemiConden" panose="020B0502040204020203" pitchFamily="34" charset="0"/>
              </a:rPr>
              <a:t>Verwarming lager zetten</a:t>
            </a:r>
            <a:endParaRPr lang="nl-NL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0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FF1EA1FB-47A1-4CBF-4DC6-A44FB648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730" y="296069"/>
            <a:ext cx="9055100" cy="1233488"/>
          </a:xfrm>
        </p:spPr>
        <p:txBody>
          <a:bodyPr/>
          <a:lstStyle/>
          <a:p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JUISTE ANTWOORD: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75FB43F4-AAD5-48EC-34DC-6B8DEA50E0D8}"/>
              </a:ext>
            </a:extLst>
          </p:cNvPr>
          <p:cNvSpPr txBox="1">
            <a:spLocks/>
          </p:cNvSpPr>
          <p:nvPr/>
        </p:nvSpPr>
        <p:spPr>
          <a:xfrm>
            <a:off x="2671208" y="1825625"/>
            <a:ext cx="81561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>
                <a:solidFill>
                  <a:srgbClr val="06804F"/>
                </a:solidFill>
                <a:latin typeface="Bahnschrift SemiBold SemiConden" panose="020B0502040204020203" pitchFamily="34" charset="0"/>
              </a:rPr>
              <a:t>B - Douche/bad</a:t>
            </a:r>
            <a:br>
              <a:rPr lang="nl-NL" dirty="0">
                <a:latin typeface="Bahnschrift SemiBold SemiConden" panose="020B0502040204020203" pitchFamily="34" charset="0"/>
              </a:rPr>
            </a:br>
            <a:br>
              <a:rPr lang="nl-NL" dirty="0">
                <a:latin typeface="Bahnschrift SemiBold SemiConden" panose="020B0502040204020203" pitchFamily="34" charset="0"/>
              </a:rPr>
            </a:br>
            <a:r>
              <a:rPr lang="nl-NL" dirty="0">
                <a:latin typeface="Bahnschrift SemiBold SemiConden" panose="020B0502040204020203" pitchFamily="34" charset="0"/>
              </a:rPr>
              <a:t>Je verbruikt het meeste water om jezelf te wassen. Op plaats 2 komt het toilet. Op plaats 3 kleren wassen.</a:t>
            </a:r>
          </a:p>
        </p:txBody>
      </p:sp>
      <p:pic>
        <p:nvPicPr>
          <p:cNvPr id="14" name="Picture 2" descr="C:\Users\Veerle VM\Pictures\top 3 waterverbruik.png">
            <a:extLst>
              <a:ext uri="{FF2B5EF4-FFF2-40B4-BE49-F238E27FC236}">
                <a16:creationId xmlns:a16="http://schemas.microsoft.com/office/drawing/2014/main" id="{E70F509D-4A0B-FA25-3378-794A7CB05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208" y="3730161"/>
            <a:ext cx="324036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4">
            <a:extLst>
              <a:ext uri="{FF2B5EF4-FFF2-40B4-BE49-F238E27FC236}">
                <a16:creationId xmlns:a16="http://schemas.microsoft.com/office/drawing/2014/main" id="{F0C30C37-495B-D6C6-22B5-CCE4618CD569}"/>
              </a:ext>
            </a:extLst>
          </p:cNvPr>
          <p:cNvSpPr/>
          <p:nvPr/>
        </p:nvSpPr>
        <p:spPr>
          <a:xfrm>
            <a:off x="0" y="0"/>
            <a:ext cx="1851146" cy="179832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2008DCD2-90D9-1D48-2E52-FD3A5EA8208C}"/>
              </a:ext>
            </a:extLst>
          </p:cNvPr>
          <p:cNvGrpSpPr/>
          <p:nvPr/>
        </p:nvGrpSpPr>
        <p:grpSpPr>
          <a:xfrm>
            <a:off x="0" y="1798320"/>
            <a:ext cx="1851146" cy="1798320"/>
            <a:chOff x="0" y="0"/>
            <a:chExt cx="812800" cy="812800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9A53CCCA-5CF1-6B4C-EEBA-D0404FB5AFC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0E4D0C5C-8D15-30B6-556A-5C49E98F151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7" name="Picture 2" descr="Afbeelding met gitaar, zwart-wit&#10;&#10;Automatisch gegenereerde beschrijving">
            <a:extLst>
              <a:ext uri="{FF2B5EF4-FFF2-40B4-BE49-F238E27FC236}">
                <a16:creationId xmlns:a16="http://schemas.microsoft.com/office/drawing/2014/main" id="{5717922A-DC69-74B2-7640-088E42028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" y="-28495"/>
            <a:ext cx="1724080" cy="18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E500B04-69E0-5A23-D8F8-581A21323B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1" y="2049975"/>
            <a:ext cx="1607984" cy="4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01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70200" y="1825625"/>
            <a:ext cx="5105055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 dirty="0">
                <a:solidFill>
                  <a:srgbClr val="06804F"/>
                </a:solidFill>
                <a:latin typeface="Bahnschrift SemiBold SemiConden" panose="020B0502040204020203" pitchFamily="34" charset="0"/>
              </a:rPr>
              <a:t>C - Douchen in plaats van baden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1EC091-2FD5-F1FB-3971-CDBD3B59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298309"/>
            <a:ext cx="9055100" cy="1233488"/>
          </a:xfrm>
        </p:spPr>
        <p:txBody>
          <a:bodyPr/>
          <a:lstStyle/>
          <a:p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JUISTE ANTWOORD:</a:t>
            </a:r>
          </a:p>
        </p:txBody>
      </p:sp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AAAE80CB-CA8A-2348-44C1-2C23020770B1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40"/>
          <a:stretch/>
        </p:blipFill>
        <p:spPr bwMode="auto">
          <a:xfrm>
            <a:off x="3199790" y="2649033"/>
            <a:ext cx="4679404" cy="34767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Freeform 4">
            <a:extLst>
              <a:ext uri="{FF2B5EF4-FFF2-40B4-BE49-F238E27FC236}">
                <a16:creationId xmlns:a16="http://schemas.microsoft.com/office/drawing/2014/main" id="{2C833052-732F-5A98-10E4-9F65734D8381}"/>
              </a:ext>
            </a:extLst>
          </p:cNvPr>
          <p:cNvSpPr/>
          <p:nvPr/>
        </p:nvSpPr>
        <p:spPr>
          <a:xfrm>
            <a:off x="0" y="0"/>
            <a:ext cx="1851146" cy="179832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C7EFE865-EFA2-EA6C-873E-80184017734F}"/>
              </a:ext>
            </a:extLst>
          </p:cNvPr>
          <p:cNvGrpSpPr/>
          <p:nvPr/>
        </p:nvGrpSpPr>
        <p:grpSpPr>
          <a:xfrm>
            <a:off x="0" y="1798320"/>
            <a:ext cx="1851146" cy="1798320"/>
            <a:chOff x="0" y="0"/>
            <a:chExt cx="812800" cy="812800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FEB86F9-4E72-CC95-662E-C94CE4DE0EA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65F553DF-333A-6094-CB62-5ABA578D8FF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5" name="Picture 2" descr="Afbeelding met gitaar, zwart-wit&#10;&#10;Automatisch gegenereerde beschrijving">
            <a:extLst>
              <a:ext uri="{FF2B5EF4-FFF2-40B4-BE49-F238E27FC236}">
                <a16:creationId xmlns:a16="http://schemas.microsoft.com/office/drawing/2014/main" id="{72633451-9589-4344-590E-4130D6F43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" y="-28495"/>
            <a:ext cx="1724080" cy="18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5BEA070-AC71-5523-E7BB-CD6C24647A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1" y="2049975"/>
            <a:ext cx="1607984" cy="4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39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4880" y="2727632"/>
            <a:ext cx="10515600" cy="1325563"/>
          </a:xfrm>
        </p:spPr>
        <p:txBody>
          <a:bodyPr/>
          <a:lstStyle/>
          <a:p>
            <a:r>
              <a:rPr lang="nl-BE" dirty="0">
                <a:solidFill>
                  <a:srgbClr val="06804F"/>
                </a:solidFill>
                <a:latin typeface="Bahnschrift SemiBold SemiConden" panose="020B0502040204020203" pitchFamily="34" charset="0"/>
              </a:rPr>
              <a:t>EN DE WINNAAR IS …</a:t>
            </a:r>
          </a:p>
        </p:txBody>
      </p:sp>
      <p:sp>
        <p:nvSpPr>
          <p:cNvPr id="9" name="Ovaal 8"/>
          <p:cNvSpPr/>
          <p:nvPr/>
        </p:nvSpPr>
        <p:spPr>
          <a:xfrm>
            <a:off x="520699" y="5567364"/>
            <a:ext cx="100800" cy="10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7BA49D-753F-D6B8-7275-8FC7DA299E82}"/>
              </a:ext>
            </a:extLst>
          </p:cNvPr>
          <p:cNvSpPr/>
          <p:nvPr/>
        </p:nvSpPr>
        <p:spPr>
          <a:xfrm>
            <a:off x="7823956" y="2844390"/>
            <a:ext cx="1853605" cy="1180766"/>
          </a:xfrm>
          <a:custGeom>
            <a:avLst/>
            <a:gdLst/>
            <a:ahLst/>
            <a:cxnLst/>
            <a:rect l="l" t="t" r="r" b="b"/>
            <a:pathLst>
              <a:path w="2780407" h="1771149">
                <a:moveTo>
                  <a:pt x="0" y="0"/>
                </a:moveTo>
                <a:lnTo>
                  <a:pt x="2780408" y="0"/>
                </a:lnTo>
                <a:lnTo>
                  <a:pt x="2780408" y="1771150"/>
                </a:lnTo>
                <a:lnTo>
                  <a:pt x="0" y="1771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 sz="1200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BF62007-E727-93E8-F220-3C2AAADCBB7D}"/>
              </a:ext>
            </a:extLst>
          </p:cNvPr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6EFFFF-1272-B816-6FC3-2F17A9486EA6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2F6D176-F342-1A97-2385-258F08EC3AD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9DF45F53-1A6C-8C05-AB6E-DC258659180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87891587-1B78-E75B-7F00-ABFB53B1D7A5}"/>
              </a:ext>
            </a:extLst>
          </p:cNvPr>
          <p:cNvGrpSpPr/>
          <p:nvPr/>
        </p:nvGrpSpPr>
        <p:grpSpPr>
          <a:xfrm>
            <a:off x="7620000" y="0"/>
            <a:ext cx="2286000" cy="2286000"/>
            <a:chOff x="0" y="0"/>
            <a:chExt cx="812800" cy="812800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37ACD74-3E01-35AB-A341-EB4F43A1978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AA857C05-2189-967B-353C-96A3D6DB4A9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6" name="Group 12">
            <a:extLst>
              <a:ext uri="{FF2B5EF4-FFF2-40B4-BE49-F238E27FC236}">
                <a16:creationId xmlns:a16="http://schemas.microsoft.com/office/drawing/2014/main" id="{261CAB05-1BBB-333E-E7AA-D4D7AB82B8D3}"/>
              </a:ext>
            </a:extLst>
          </p:cNvPr>
          <p:cNvGrpSpPr/>
          <p:nvPr/>
        </p:nvGrpSpPr>
        <p:grpSpPr>
          <a:xfrm>
            <a:off x="7620000" y="4572000"/>
            <a:ext cx="2286000" cy="2286000"/>
            <a:chOff x="0" y="0"/>
            <a:chExt cx="812800" cy="812800"/>
          </a:xfrm>
        </p:grpSpPr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152210B-AD2B-D484-569C-3B4E8F85926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7B2C5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2F5AA9BD-9E52-096C-BB85-5B90F62B0A0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9" name="Afbeelding 18" descr="Afbeelding met Kinderkunst, tekening, tekst, illustratie&#10;&#10;Automatisch gegenereerde beschrijving">
            <a:extLst>
              <a:ext uri="{FF2B5EF4-FFF2-40B4-BE49-F238E27FC236}">
                <a16:creationId xmlns:a16="http://schemas.microsoft.com/office/drawing/2014/main" id="{43593522-C088-B3D9-0C75-4EF852CE5D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50" b="84948" l="51338" r="64087">
                        <a14:foregroundMark x1="56289" y1="84663" x2="58110" y2="83666"/>
                        <a14:foregroundMark x1="59306" y1="82906" x2="60046" y2="82479"/>
                        <a14:foregroundMark x1="61184" y1="81387" x2="58680" y2="82146"/>
                        <a14:foregroundMark x1="61582" y1="75356" x2="61582" y2="79535"/>
                        <a14:foregroundMark x1="55151" y1="84948" x2="55492" y2="84948"/>
                        <a14:foregroundMark x1="54240" y1="79725" x2="54980" y2="81576"/>
                        <a14:foregroundMark x1="54525" y1="75878" x2="54696" y2="82906"/>
                        <a14:foregroundMark x1="53557" y1="74264" x2="53728" y2="83856"/>
                        <a14:foregroundMark x1="54639" y1="84283" x2="54696" y2="83143"/>
                        <a14:foregroundMark x1="56403" y1="83856" x2="62094" y2="80769"/>
                        <a14:foregroundMark x1="62151" y1="80342" x2="62094" y2="73267"/>
                        <a14:foregroundMark x1="62265" y1="72934" x2="56915" y2="75166"/>
                        <a14:foregroundMark x1="56915" y1="75926" x2="57029" y2="81481"/>
                        <a14:foregroundMark x1="56289" y1="75451" x2="55322" y2="82146"/>
                        <a14:foregroundMark x1="56175" y1="82526" x2="56403" y2="79345"/>
                        <a14:foregroundMark x1="56688" y1="83048" x2="60216" y2="80722"/>
                        <a14:foregroundMark x1="60216" y1="80722" x2="60273" y2="80579"/>
                        <a14:foregroundMark x1="60444" y1="75119" x2="60444" y2="79772"/>
                        <a14:foregroundMark x1="58054" y1="80912" x2="57883" y2="76686"/>
                        <a14:foregroundMark x1="59647" y1="75926" x2="59533" y2="78538"/>
                        <a14:foregroundMark x1="57997" y1="77540" x2="60273" y2="75783"/>
                        <a14:foregroundMark x1="59476" y1="75641" x2="58224" y2="76876"/>
                        <a14:foregroundMark x1="54126" y1="74264" x2="55208" y2="74739"/>
                        <a14:foregroundMark x1="54468" y1="74264" x2="60046" y2="71747"/>
                        <a14:foregroundMark x1="61241" y1="71273" x2="60444" y2="71890"/>
                        <a14:foregroundMark x1="61355" y1="70750" x2="61184" y2="71130"/>
                        <a14:foregroundMark x1="53956" y1="73124" x2="56061" y2="72982"/>
                        <a14:foregroundMark x1="54411" y1="74786" x2="54240" y2="75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10" t="70002" r="34151" b="14175"/>
          <a:stretch/>
        </p:blipFill>
        <p:spPr>
          <a:xfrm>
            <a:off x="10297582" y="2562309"/>
            <a:ext cx="1502835" cy="1788244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3B532543-3EDC-E504-0190-16AA509D7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3080" y1="57588" x2="31920" y2="61331"/>
                        <a14:foregroundMark x1="20759" y1="57796" x2="20759" y2="64449"/>
                        <a14:foregroundMark x1="19196" y1="52599" x2="19196" y2="65489"/>
                        <a14:foregroundMark x1="22321" y1="59875" x2="21875" y2="70270"/>
                        <a14:foregroundMark x1="22991" y1="56757" x2="24107" y2="66528"/>
                        <a14:foregroundMark x1="30357" y1="64033" x2="43750" y2="65489"/>
                        <a14:foregroundMark x1="39286" y1="56133" x2="48661" y2="51975"/>
                        <a14:foregroundMark x1="52679" y1="52599" x2="62500" y2="56133"/>
                        <a14:foregroundMark x1="69196" y1="66112" x2="79464" y2="65489"/>
                        <a14:foregroundMark x1="85938" y1="61954" x2="72768" y2="67568"/>
                        <a14:foregroundMark x1="32589" y1="66528" x2="54464" y2="67568"/>
                        <a14:foregroundMark x1="54464" y1="67568" x2="55357" y2="67983"/>
                        <a14:foregroundMark x1="63616" y1="67983" x2="50446" y2="62786"/>
                        <a14:foregroundMark x1="21205" y1="70062" x2="24777" y2="69231"/>
                        <a14:foregroundMark x1="18080" y1="54470" x2="17857" y2="69023"/>
                        <a14:foregroundMark x1="17857" y1="69023" x2="17857" y2="69023"/>
                        <a14:foregroundMark x1="16964" y1="53430" x2="18973" y2="69231"/>
                        <a14:foregroundMark x1="18973" y1="69231" x2="18973" y2="69231"/>
                        <a14:foregroundMark x1="20759" y1="54678" x2="24777" y2="52599"/>
                        <a14:foregroundMark x1="22991" y1="54678" x2="17857" y2="65904"/>
                        <a14:foregroundMark x1="16295" y1="57173" x2="16295" y2="64033"/>
                        <a14:foregroundMark x1="18973" y1="73389" x2="21429" y2="73389"/>
                        <a14:foregroundMark x1="37054" y1="56549" x2="43080" y2="53222"/>
                        <a14:foregroundMark x1="45313" y1="51143" x2="54241" y2="50936"/>
                        <a14:foregroundMark x1="59821" y1="54262" x2="65848" y2="57173"/>
                        <a14:foregroundMark x1="68527" y1="36383" x2="68527" y2="40748"/>
                        <a14:foregroundMark x1="71875" y1="34096" x2="69196" y2="36590"/>
                        <a14:foregroundMark x1="71875" y1="33056" x2="76116" y2="32848"/>
                        <a14:foregroundMark x1="77455" y1="33680" x2="79688" y2="37838"/>
                        <a14:foregroundMark x1="78795" y1="38669" x2="74554" y2="43659"/>
                        <a14:foregroundMark x1="70089" y1="42412" x2="75893" y2="43867"/>
                        <a14:foregroundMark x1="74777" y1="37422" x2="72991" y2="36590"/>
                        <a14:foregroundMark x1="45759" y1="16632" x2="46652" y2="19958"/>
                        <a14:foregroundMark x1="47098" y1="14553" x2="50446" y2="12058"/>
                        <a14:foregroundMark x1="51563" y1="12474" x2="56027" y2="14137"/>
                        <a14:foregroundMark x1="57143" y1="14345" x2="56027" y2="20166"/>
                        <a14:foregroundMark x1="46652" y1="20790" x2="55357" y2="22037"/>
                        <a14:foregroundMark x1="57366" y1="21830" x2="49330" y2="24324"/>
                        <a14:foregroundMark x1="19196" y1="49896" x2="19420" y2="49896"/>
                        <a14:backgroundMark x1="19643" y1="45738" x2="36830" y2="41580"/>
                        <a14:backgroundMark x1="36830" y1="41580" x2="36830" y2="415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1802" y="97972"/>
            <a:ext cx="2037915" cy="21880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3DCD3EC4-C289-CCEE-FD1E-5882F51ED0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4785" y1="62366" x2="23656" y2="68817"/>
                        <a14:foregroundMark x1="18817" y1="58423" x2="44892" y2="58065"/>
                        <a14:foregroundMark x1="44892" y1="58065" x2="44892" y2="58065"/>
                        <a14:foregroundMark x1="23925" y1="44444" x2="38172" y2="58065"/>
                        <a14:foregroundMark x1="38172" y1="58065" x2="38441" y2="58065"/>
                        <a14:foregroundMark x1="44355" y1="59498" x2="57527" y2="65591"/>
                        <a14:foregroundMark x1="64516" y1="67025" x2="61828" y2="84229"/>
                        <a14:foregroundMark x1="64247" y1="87814" x2="24194" y2="78495"/>
                        <a14:foregroundMark x1="14785" y1="72401" x2="21237" y2="68459"/>
                        <a14:foregroundMark x1="26075" y1="69534" x2="57796" y2="79211"/>
                        <a14:foregroundMark x1="60215" y1="72760" x2="64785" y2="72760"/>
                        <a14:foregroundMark x1="65860" y1="69892" x2="65860" y2="84588"/>
                        <a14:foregroundMark x1="58065" y1="70609" x2="10484" y2="71685"/>
                        <a14:foregroundMark x1="12903" y1="53047" x2="12366" y2="57348"/>
                        <a14:foregroundMark x1="16398" y1="53047" x2="40054" y2="53405"/>
                        <a14:foregroundMark x1="22043" y1="34409" x2="49462" y2="41935"/>
                        <a14:foregroundMark x1="49462" y1="41935" x2="49462" y2="41935"/>
                        <a14:foregroundMark x1="44892" y1="37634" x2="65323" y2="39785"/>
                        <a14:foregroundMark x1="67742" y1="41935" x2="69892" y2="44803"/>
                        <a14:foregroundMark x1="71505" y1="46237" x2="71505" y2="49462"/>
                        <a14:foregroundMark x1="68011" y1="48387" x2="46237" y2="46237"/>
                        <a14:foregroundMark x1="26613" y1="35484" x2="19892" y2="34767"/>
                        <a14:foregroundMark x1="21774" y1="30824" x2="18011" y2="32975"/>
                        <a14:foregroundMark x1="27419" y1="29032" x2="30376" y2="30466"/>
                        <a14:foregroundMark x1="29839" y1="29391" x2="27151" y2="28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5935" y="4902200"/>
            <a:ext cx="2090065" cy="1567548"/>
          </a:xfrm>
          <a:prstGeom prst="rect">
            <a:avLst/>
          </a:prstGeom>
        </p:spPr>
      </p:pic>
      <p:pic>
        <p:nvPicPr>
          <p:cNvPr id="22" name="Picture 2" descr="Afbeelding met gitaar, zwart-wit&#10;&#10;Automatisch gegenereerde beschrijving">
            <a:extLst>
              <a:ext uri="{FF2B5EF4-FFF2-40B4-BE49-F238E27FC236}">
                <a16:creationId xmlns:a16="http://schemas.microsoft.com/office/drawing/2014/main" id="{3FD094D5-F84C-4AD0-B009-BAC249F58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935" y="4572000"/>
            <a:ext cx="1957985" cy="213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90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519" y="767410"/>
            <a:ext cx="6556167" cy="1529556"/>
          </a:xfrm>
        </p:spPr>
        <p:txBody>
          <a:bodyPr>
            <a:normAutofit/>
          </a:bodyPr>
          <a:lstStyle/>
          <a:p>
            <a:r>
              <a:rPr lang="nl-NL" dirty="0">
                <a:latin typeface="Bahnschrift SemiBold SemiConden" panose="020B0502040204020203" pitchFamily="34" charset="0"/>
              </a:rPr>
              <a:t>Met welke tip kan je water besparen?</a:t>
            </a:r>
            <a:endParaRPr lang="nl-BE" dirty="0">
              <a:latin typeface="Bahnschrift SemiBold SemiConden" panose="020B0502040204020203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50DB3C2-547A-A933-4363-7A4F70FE1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27" y="4925219"/>
            <a:ext cx="1851146" cy="543433"/>
          </a:xfrm>
          <a:prstGeom prst="rect">
            <a:avLst/>
          </a:prstGeom>
        </p:spPr>
      </p:pic>
      <p:sp>
        <p:nvSpPr>
          <p:cNvPr id="9" name="Freeform 4">
            <a:extLst>
              <a:ext uri="{FF2B5EF4-FFF2-40B4-BE49-F238E27FC236}">
                <a16:creationId xmlns:a16="http://schemas.microsoft.com/office/drawing/2014/main" id="{3E6BBF4F-AA7D-DFFE-F3BA-6C6F62880B0E}"/>
              </a:ext>
            </a:extLst>
          </p:cNvPr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pic>
        <p:nvPicPr>
          <p:cNvPr id="3" name="Picture 2" descr="Grohe Vitalio Start II Douchekop">
            <a:extLst>
              <a:ext uri="{FF2B5EF4-FFF2-40B4-BE49-F238E27FC236}">
                <a16:creationId xmlns:a16="http://schemas.microsoft.com/office/drawing/2014/main" id="{40AD2377-5D8A-3065-6D49-68F434895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62" y="5227320"/>
            <a:ext cx="2286000" cy="163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6">
            <a:extLst>
              <a:ext uri="{FF2B5EF4-FFF2-40B4-BE49-F238E27FC236}">
                <a16:creationId xmlns:a16="http://schemas.microsoft.com/office/drawing/2014/main" id="{EEB0B049-A2FF-C96C-D5D5-A7D497AB65FC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34DA546-881E-0D7C-34AB-B71ACC2BDE5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ED6D6BBB-3FD6-F2E1-EF9D-D0133C8A6BA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977967A5-258A-18EA-BEBA-35FA1302A969}"/>
              </a:ext>
            </a:extLst>
          </p:cNvPr>
          <p:cNvGrpSpPr/>
          <p:nvPr/>
        </p:nvGrpSpPr>
        <p:grpSpPr>
          <a:xfrm>
            <a:off x="7620000" y="0"/>
            <a:ext cx="2286000" cy="2286000"/>
            <a:chOff x="0" y="0"/>
            <a:chExt cx="812800" cy="812800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3230823E-F1E5-7C5C-4553-645B41C6593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AD0A0786-8D73-7A1B-D81F-0BCA6607EA2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8" name="Afbeelding 17" descr="Afbeelding met Graphics, symbool, cirkel, clipart&#10;&#10;Automatisch gegenereerde beschrijving">
            <a:extLst>
              <a:ext uri="{FF2B5EF4-FFF2-40B4-BE49-F238E27FC236}">
                <a16:creationId xmlns:a16="http://schemas.microsoft.com/office/drawing/2014/main" id="{4A785517-9032-1337-352B-ECCA43FF49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262" y="133262"/>
            <a:ext cx="1577477" cy="2019475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FF6AC101-E7CF-7D3D-9C93-F4DD432F4FC8}"/>
              </a:ext>
            </a:extLst>
          </p:cNvPr>
          <p:cNvSpPr txBox="1">
            <a:spLocks/>
          </p:cNvSpPr>
          <p:nvPr/>
        </p:nvSpPr>
        <p:spPr>
          <a:xfrm>
            <a:off x="990600" y="2743199"/>
            <a:ext cx="6139405" cy="39353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lphaUcParenR"/>
            </a:pPr>
            <a:r>
              <a:rPr lang="nl-NL" sz="3600" dirty="0">
                <a:latin typeface="Bahnschrift SemiBold SemiConden" panose="020B0502040204020203" pitchFamily="34" charset="0"/>
                <a:ea typeface="+mj-ea"/>
                <a:cs typeface="+mj-cs"/>
              </a:rPr>
              <a:t>Neem een bad in plaats van een douche </a:t>
            </a:r>
            <a:br>
              <a:rPr lang="nl-NL" sz="3600" dirty="0">
                <a:latin typeface="Bahnschrift SemiBold SemiConden" panose="020B0502040204020203" pitchFamily="34" charset="0"/>
                <a:ea typeface="+mj-ea"/>
                <a:cs typeface="+mj-cs"/>
              </a:rPr>
            </a:br>
            <a:endParaRPr lang="nl-NL" sz="3600" dirty="0">
              <a:latin typeface="Bahnschrift SemiBold SemiConden" panose="020B0502040204020203" pitchFamily="34" charset="0"/>
              <a:ea typeface="+mj-ea"/>
              <a:cs typeface="+mj-cs"/>
            </a:endParaRPr>
          </a:p>
          <a:p>
            <a:pPr marL="742950" indent="-742950">
              <a:buAutoNum type="alphaUcParenR"/>
            </a:pPr>
            <a:r>
              <a:rPr lang="nl-NL" sz="3600" dirty="0">
                <a:latin typeface="Bahnschrift SemiBold SemiConden" panose="020B0502040204020203" pitchFamily="34" charset="0"/>
                <a:ea typeface="+mj-ea"/>
                <a:cs typeface="+mj-cs"/>
              </a:rPr>
              <a:t>Spoel de afwas voordat je ze in de machine steekt</a:t>
            </a:r>
          </a:p>
          <a:p>
            <a:pPr marL="0" indent="0">
              <a:buNone/>
            </a:pPr>
            <a:endParaRPr lang="nl-NL" sz="3600" dirty="0">
              <a:latin typeface="Bahnschrift SemiBold SemiConden" panose="020B0502040204020203" pitchFamily="34" charset="0"/>
              <a:ea typeface="+mj-ea"/>
              <a:cs typeface="+mj-cs"/>
            </a:endParaRPr>
          </a:p>
          <a:p>
            <a:pPr marL="742950" indent="-742950">
              <a:buAutoNum type="alphaUcParenR"/>
            </a:pPr>
            <a:r>
              <a:rPr lang="nl-NL" sz="3600" dirty="0">
                <a:latin typeface="Bahnschrift SemiBold SemiConden" panose="020B0502040204020203" pitchFamily="34" charset="0"/>
                <a:ea typeface="+mj-ea"/>
                <a:cs typeface="+mj-cs"/>
              </a:rPr>
              <a:t>Installeer een waterbesparende douchekop</a:t>
            </a:r>
          </a:p>
        </p:txBody>
      </p:sp>
      <p:pic>
        <p:nvPicPr>
          <p:cNvPr id="1028" name="Picture 4" descr="Beko DIN28433 Inbouwvaatwasser | Profilec.be">
            <a:extLst>
              <a:ext uri="{FF2B5EF4-FFF2-40B4-BE49-F238E27FC236}">
                <a16:creationId xmlns:a16="http://schemas.microsoft.com/office/drawing/2014/main" id="{11B79EF3-3BA5-E1DC-93A3-145E76E4B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05" y="3743883"/>
            <a:ext cx="2050836" cy="144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ieuw onderzoek: 1 uur in bad staat gelijk aan 30 minuten sporten">
            <a:extLst>
              <a:ext uri="{FF2B5EF4-FFF2-40B4-BE49-F238E27FC236}">
                <a16:creationId xmlns:a16="http://schemas.microsoft.com/office/drawing/2014/main" id="{F4BD09C6-1AE7-3D3D-C59E-4321E7536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9778" y1="47333" x2="60222" y2="47556"/>
                        <a14:foregroundMark x1="49889" y1="41333" x2="47222" y2="41778"/>
                        <a14:foregroundMark x1="82556" y1="45778" x2="82556" y2="45778"/>
                        <a14:foregroundMark x1="83111" y1="45778" x2="83000" y2="48889"/>
                        <a14:backgroundMark x1="52778" y1="37333" x2="61889" y2="38667"/>
                        <a14:backgroundMark x1="51889" y1="28222" x2="58444" y2="30222"/>
                        <a14:backgroundMark x1="67889" y1="32667" x2="73111" y2="36222"/>
                        <a14:backgroundMark x1="75444" y1="32667" x2="80444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994" y="1580179"/>
            <a:ext cx="4914405" cy="24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59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67000" y="1825625"/>
            <a:ext cx="86868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6804F"/>
                </a:solidFill>
                <a:latin typeface="Bahnschrift SemiBold SemiConden" panose="020B0502040204020203" pitchFamily="34" charset="0"/>
              </a:rPr>
              <a:t>C - Installeer een waterbesparende douchekop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1EC091-2FD5-F1FB-3971-CDBD3B59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298309"/>
            <a:ext cx="9055100" cy="1233488"/>
          </a:xfrm>
        </p:spPr>
        <p:txBody>
          <a:bodyPr/>
          <a:lstStyle/>
          <a:p>
            <a:r>
              <a:rPr lang="nl-NL" dirty="0">
                <a:latin typeface="Bahnschrift SemiBold SemiConden" panose="020B0502040204020203" pitchFamily="34" charset="0"/>
              </a:rPr>
              <a:t>JUISTE ANTWOORD:</a:t>
            </a:r>
          </a:p>
        </p:txBody>
      </p:sp>
      <p:pic>
        <p:nvPicPr>
          <p:cNvPr id="5" name="Picture 2" descr="Grohe Vitalio Start II Douchekop">
            <a:extLst>
              <a:ext uri="{FF2B5EF4-FFF2-40B4-BE49-F238E27FC236}">
                <a16:creationId xmlns:a16="http://schemas.microsoft.com/office/drawing/2014/main" id="{1194791D-407C-120B-70CF-C4045D4A1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92" y="4819651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7BE30E3-C778-DFA6-B89E-4F72254F0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24092" y="5353037"/>
            <a:ext cx="2376258" cy="1504963"/>
          </a:xfrm>
          <a:prstGeom prst="rect">
            <a:avLst/>
          </a:prstGeom>
        </p:spPr>
      </p:pic>
      <p:sp>
        <p:nvSpPr>
          <p:cNvPr id="12" name="Tekstballon: rechthoek met afgeronde hoeken 11">
            <a:extLst>
              <a:ext uri="{FF2B5EF4-FFF2-40B4-BE49-F238E27FC236}">
                <a16:creationId xmlns:a16="http://schemas.microsoft.com/office/drawing/2014/main" id="{54202BF6-6DFA-50CA-F4A8-33C7A7ECFDC2}"/>
              </a:ext>
            </a:extLst>
          </p:cNvPr>
          <p:cNvSpPr/>
          <p:nvPr/>
        </p:nvSpPr>
        <p:spPr>
          <a:xfrm>
            <a:off x="3052492" y="3974931"/>
            <a:ext cx="2376258" cy="696686"/>
          </a:xfrm>
          <a:prstGeom prst="wedgeRoundRectCallout">
            <a:avLst>
              <a:gd name="adj1" fmla="val -1936"/>
              <a:gd name="adj2" fmla="val 72248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err="1">
                <a:solidFill>
                  <a:srgbClr val="002060"/>
                </a:solidFill>
              </a:rPr>
              <a:t>Woow</a:t>
            </a:r>
            <a:r>
              <a:rPr lang="nl-BE">
                <a:solidFill>
                  <a:srgbClr val="002060"/>
                </a:solidFill>
              </a:rPr>
              <a:t>! Bespaar jij ook zoveel water? </a:t>
            </a:r>
          </a:p>
        </p:txBody>
      </p:sp>
      <p:sp>
        <p:nvSpPr>
          <p:cNvPr id="13" name="Tekstballon: rechthoek met afgeronde hoeken 12">
            <a:extLst>
              <a:ext uri="{FF2B5EF4-FFF2-40B4-BE49-F238E27FC236}">
                <a16:creationId xmlns:a16="http://schemas.microsoft.com/office/drawing/2014/main" id="{B4F46043-C13B-7D57-3A6E-97B7D52F6AA6}"/>
              </a:ext>
            </a:extLst>
          </p:cNvPr>
          <p:cNvSpPr/>
          <p:nvPr/>
        </p:nvSpPr>
        <p:spPr>
          <a:xfrm>
            <a:off x="6019528" y="4416880"/>
            <a:ext cx="2376258" cy="812872"/>
          </a:xfrm>
          <a:prstGeom prst="wedgeRoundRectCallout">
            <a:avLst>
              <a:gd name="adj1" fmla="val 5279"/>
              <a:gd name="adj2" fmla="val 67561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>
                <a:solidFill>
                  <a:srgbClr val="002060"/>
                </a:solidFill>
              </a:rPr>
              <a:t>Jazeker! Veel water, en dus ook veel geld! </a:t>
            </a: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D7907609-FB3A-3E51-49E5-E0261CE92DED}"/>
              </a:ext>
            </a:extLst>
          </p:cNvPr>
          <p:cNvSpPr/>
          <p:nvPr/>
        </p:nvSpPr>
        <p:spPr>
          <a:xfrm>
            <a:off x="0" y="0"/>
            <a:ext cx="1851146" cy="179832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437E4323-669B-05A9-97F9-9A3A8CF2E7C3}"/>
              </a:ext>
            </a:extLst>
          </p:cNvPr>
          <p:cNvGrpSpPr/>
          <p:nvPr/>
        </p:nvGrpSpPr>
        <p:grpSpPr>
          <a:xfrm>
            <a:off x="0" y="1798320"/>
            <a:ext cx="1851146" cy="1798320"/>
            <a:chOff x="0" y="0"/>
            <a:chExt cx="812800" cy="8128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2D545C2-C731-BC13-8182-CEDD12085A6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FA41EB78-C17E-AE57-A294-3FD7A56CC0D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8" name="Picture 2" descr="Afbeelding met gitaar, zwart-wit&#10;&#10;Automatisch gegenereerde beschrijving">
            <a:extLst>
              <a:ext uri="{FF2B5EF4-FFF2-40B4-BE49-F238E27FC236}">
                <a16:creationId xmlns:a16="http://schemas.microsoft.com/office/drawing/2014/main" id="{A9D35B1D-500A-8178-98DB-9C81AC7BF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" y="-28495"/>
            <a:ext cx="1724080" cy="18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2F6F603B-D99C-0B04-C01C-905281322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1" y="2049975"/>
            <a:ext cx="1607984" cy="4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3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FE7A4C82-62B4-2676-264E-8165414014FD}"/>
              </a:ext>
            </a:extLst>
          </p:cNvPr>
          <p:cNvSpPr/>
          <p:nvPr/>
        </p:nvSpPr>
        <p:spPr>
          <a:xfrm>
            <a:off x="0" y="0"/>
            <a:ext cx="1851146" cy="179832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98C18A-576D-F1FB-0429-C1463368E5C1}"/>
              </a:ext>
            </a:extLst>
          </p:cNvPr>
          <p:cNvGrpSpPr/>
          <p:nvPr/>
        </p:nvGrpSpPr>
        <p:grpSpPr>
          <a:xfrm>
            <a:off x="0" y="1798320"/>
            <a:ext cx="1851146" cy="1798320"/>
            <a:chOff x="0" y="0"/>
            <a:chExt cx="812800" cy="81280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5F26C37-EB4E-C72A-0F41-FCC11738274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E1C71D-C16D-A875-6EF1-8BC5D59AE55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0" name="Picture 2" descr="Afbeelding met gitaar, zwart-wit&#10;&#10;Automatisch gegenereerde beschrijving">
            <a:extLst>
              <a:ext uri="{FF2B5EF4-FFF2-40B4-BE49-F238E27FC236}">
                <a16:creationId xmlns:a16="http://schemas.microsoft.com/office/drawing/2014/main" id="{5E34A9C2-3F5F-01EB-779A-CA5BFA121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" y="-28495"/>
            <a:ext cx="1724080" cy="18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AA3A375-5B77-AEBC-C2C6-11B48FAE55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1" y="2049975"/>
            <a:ext cx="1607984" cy="472049"/>
          </a:xfrm>
          <a:prstGeom prst="rect">
            <a:avLst/>
          </a:prstGeom>
        </p:spPr>
      </p:pic>
      <p:pic>
        <p:nvPicPr>
          <p:cNvPr id="3076" name="Picture 4" descr="Hoeveel water verbruik ik | De Watergroep | De Watergroep">
            <a:extLst>
              <a:ext uri="{FF2B5EF4-FFF2-40B4-BE49-F238E27FC236}">
                <a16:creationId xmlns:a16="http://schemas.microsoft.com/office/drawing/2014/main" id="{E24FCD70-59C2-7FD5-4C66-16275ABBC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664" y="411574"/>
            <a:ext cx="9773819" cy="585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7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838201" y="528803"/>
            <a:ext cx="6883760" cy="1703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latin typeface="Bahnschrift SemiBold SemiConden"/>
              </a:rPr>
              <a:t>Met welke tip kan je elektriciteit besparen?</a:t>
            </a:r>
            <a:endParaRPr lang="nl-BE" sz="4000" dirty="0">
              <a:latin typeface="Bahnschrift SemiBold SemiConden" panose="020B0502040204020203" pitchFamily="34" charset="0"/>
            </a:endParaRP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CBCB6AE1-4A29-0259-C870-F62594FA0DB5}"/>
              </a:ext>
            </a:extLst>
          </p:cNvPr>
          <p:cNvGrpSpPr/>
          <p:nvPr/>
        </p:nvGrpSpPr>
        <p:grpSpPr>
          <a:xfrm>
            <a:off x="7620000" y="0"/>
            <a:ext cx="2286000" cy="2286000"/>
            <a:chOff x="0" y="0"/>
            <a:chExt cx="812800" cy="812800"/>
          </a:xfrm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26FAC341-D5E9-E88C-8D81-D94626544FD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13CA20B3-68FF-F494-2664-83A691593A1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0" name="Freeform 4">
            <a:extLst>
              <a:ext uri="{FF2B5EF4-FFF2-40B4-BE49-F238E27FC236}">
                <a16:creationId xmlns:a16="http://schemas.microsoft.com/office/drawing/2014/main" id="{9B3F6BF5-CEE5-F430-2ED2-C8E244041095}"/>
              </a:ext>
            </a:extLst>
          </p:cNvPr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9" name="Group 6">
            <a:extLst>
              <a:ext uri="{FF2B5EF4-FFF2-40B4-BE49-F238E27FC236}">
                <a16:creationId xmlns:a16="http://schemas.microsoft.com/office/drawing/2014/main" id="{3B9B3946-F263-A889-B82A-29C82FC36A11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44B65ED-B4EC-555B-E031-2CE2D949D84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E014E00B-5549-6047-FEAC-867960CB4D3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5" name="Afbeelding 24" descr="Afbeelding met Graphics, Kleurrijkheid, kunst, driehoek&#10;&#10;Automatisch gegenereerde beschrijving">
            <a:extLst>
              <a:ext uri="{FF2B5EF4-FFF2-40B4-BE49-F238E27FC236}">
                <a16:creationId xmlns:a16="http://schemas.microsoft.com/office/drawing/2014/main" id="{AC2058F0-EDDD-41A5-607A-CB933946A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61" y="82025"/>
            <a:ext cx="2193105" cy="215010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6A67E16-AB41-9F95-A91A-E77D5BF37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27" y="2729175"/>
            <a:ext cx="1851146" cy="543433"/>
          </a:xfrm>
          <a:prstGeom prst="rect">
            <a:avLst/>
          </a:prstGeom>
        </p:spPr>
      </p:pic>
      <p:pic>
        <p:nvPicPr>
          <p:cNvPr id="12" name="Afbeelding 11" descr="Afbeelding met Graphics, symbool, clipart, grafische vormgeving&#10;&#10;Automatisch gegenereerde beschrijving">
            <a:extLst>
              <a:ext uri="{FF2B5EF4-FFF2-40B4-BE49-F238E27FC236}">
                <a16:creationId xmlns:a16="http://schemas.microsoft.com/office/drawing/2014/main" id="{8B23C8A7-BDF6-B9D6-73BC-4FDEFA2389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413" y="5015175"/>
            <a:ext cx="1331589" cy="1325563"/>
          </a:xfrm>
          <a:prstGeom prst="rect">
            <a:avLst/>
          </a:prstGeom>
        </p:spPr>
      </p:pic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942824" y="2731978"/>
            <a:ext cx="6758794" cy="4901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lphaUcParenR"/>
            </a:pPr>
            <a:r>
              <a:rPr lang="nl-BE" sz="3200" dirty="0">
                <a:latin typeface="Bahnschrift SemiBold SemiConden" panose="020B0502040204020203" pitchFamily="34" charset="0"/>
              </a:rPr>
              <a:t>Ontdooi de ijslaag in je diepvries</a:t>
            </a:r>
          </a:p>
          <a:p>
            <a:pPr marL="742950" indent="-742950">
              <a:buAutoNum type="alphaUcParenR"/>
            </a:pPr>
            <a:endParaRPr lang="nl-BE" sz="3200" dirty="0">
              <a:latin typeface="Bahnschrift SemiBold SemiConden" panose="020B0502040204020203" pitchFamily="34" charset="0"/>
            </a:endParaRPr>
          </a:p>
          <a:p>
            <a:pPr marL="742950" indent="-742950">
              <a:buAutoNum type="alphaUcParenR"/>
            </a:pPr>
            <a:r>
              <a:rPr lang="nl-BE" sz="3200" dirty="0">
                <a:latin typeface="Bahnschrift SemiBold SemiConden" panose="020B0502040204020203" pitchFamily="34" charset="0"/>
              </a:rPr>
              <a:t>Laat je toestellen op stand-by staan</a:t>
            </a:r>
          </a:p>
          <a:p>
            <a:pPr marL="742950" indent="-742950">
              <a:buAutoNum type="alphaUcParenR"/>
            </a:pPr>
            <a:endParaRPr lang="nl-BE" sz="3200" dirty="0">
              <a:latin typeface="Bahnschrift SemiBold SemiConden" panose="020B0502040204020203" pitchFamily="34" charset="0"/>
            </a:endParaRPr>
          </a:p>
          <a:p>
            <a:pPr marL="742950" indent="-742950">
              <a:buAutoNum type="alphaUcParenR"/>
            </a:pPr>
            <a:r>
              <a:rPr lang="nl-BE" sz="3200" dirty="0">
                <a:latin typeface="Bahnschrift SemiBold SemiConden" panose="020B0502040204020203" pitchFamily="34" charset="0"/>
              </a:rPr>
              <a:t>Zet de thermostaat van je verwarming op nul wanneer je gaat slapen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D628ECBC-77DF-C313-CE81-A1CA61C9360A}"/>
              </a:ext>
            </a:extLst>
          </p:cNvPr>
          <p:cNvGrpSpPr/>
          <p:nvPr/>
        </p:nvGrpSpPr>
        <p:grpSpPr>
          <a:xfrm>
            <a:off x="7437492" y="3455865"/>
            <a:ext cx="1772752" cy="1742567"/>
            <a:chOff x="5309753" y="3845489"/>
            <a:chExt cx="2429015" cy="2429015"/>
          </a:xfrm>
        </p:grpSpPr>
        <p:pic>
          <p:nvPicPr>
            <p:cNvPr id="7" name="Picture 2" descr="Evitar el Stand By de los aparatos eléctricos">
              <a:extLst>
                <a:ext uri="{FF2B5EF4-FFF2-40B4-BE49-F238E27FC236}">
                  <a16:creationId xmlns:a16="http://schemas.microsoft.com/office/drawing/2014/main" id="{D804E634-EFA1-CA7E-EA72-477CA031B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61667" y1="23333" x2="63667" y2="29000"/>
                          <a14:foregroundMark x1="66667" y1="34333" x2="66667" y2="46333"/>
                          <a14:foregroundMark x1="67667" y1="32667" x2="67667" y2="34000"/>
                          <a14:foregroundMark x1="59667" y1="24333" x2="35333" y2="19000"/>
                          <a14:foregroundMark x1="42333" y1="19333" x2="49667" y2="17667"/>
                          <a14:foregroundMark x1="40000" y1="19000" x2="45667" y2="17333"/>
                          <a14:foregroundMark x1="49000" y1="18667" x2="53667" y2="21333"/>
                          <a14:foregroundMark x1="51333" y1="18667" x2="57667" y2="22333"/>
                          <a14:foregroundMark x1="57667" y1="20000" x2="52667" y2="19333"/>
                          <a14:foregroundMark x1="21000" y1="79667" x2="21000" y2="79667"/>
                          <a14:foregroundMark x1="31667" y1="79333" x2="31667" y2="79333"/>
                          <a14:foregroundMark x1="39333" y1="78000" x2="39333" y2="78000"/>
                          <a14:foregroundMark x1="45667" y1="78667" x2="45667" y2="78667"/>
                          <a14:foregroundMark x1="55000" y1="81667" x2="55000" y2="81667"/>
                          <a14:foregroundMark x1="63667" y1="79333" x2="63667" y2="79333"/>
                          <a14:foregroundMark x1="74000" y1="79333" x2="74000" y2="79333"/>
                          <a14:foregroundMark x1="67000" y1="79333" x2="67000" y2="79333"/>
                          <a14:foregroundMark x1="66667" y1="79333" x2="67333" y2="79333"/>
                          <a14:backgroundMark x1="51055" y1="16505" x2="50387" y2="16376"/>
                          <a14:backgroundMark x1="66667" y1="81333" x2="66667" y2="81333"/>
                          <a14:backgroundMark x1="38667" y1="80333" x2="38667" y2="80333"/>
                          <a14:backgroundMark x1="66000" y1="78000" x2="66000" y2="78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753" y="3845489"/>
              <a:ext cx="2429015" cy="2429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816CFD53-0F57-F452-3FFC-0478DD1DB666}"/>
                </a:ext>
              </a:extLst>
            </p:cNvPr>
            <p:cNvSpPr/>
            <p:nvPr/>
          </p:nvSpPr>
          <p:spPr>
            <a:xfrm>
              <a:off x="5924811" y="4256182"/>
              <a:ext cx="1077238" cy="1079906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4098" name="Picture 2" descr="Thermostaten - betaalbaarverwarmen.be">
            <a:extLst>
              <a:ext uri="{FF2B5EF4-FFF2-40B4-BE49-F238E27FC236}">
                <a16:creationId xmlns:a16="http://schemas.microsoft.com/office/drawing/2014/main" id="{1058C210-4756-C0E4-7408-FCDA3645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68" b="99407" l="4031" r="98560">
                        <a14:foregroundMark x1="7102" y1="10584" x2="5662" y2="82394"/>
                        <a14:foregroundMark x1="7678" y1="91494" x2="51536" y2="96736"/>
                        <a14:foregroundMark x1="18426" y1="75569" x2="63148" y2="89911"/>
                        <a14:foregroundMark x1="63148" y1="89911" x2="63148" y2="89911"/>
                        <a14:foregroundMark x1="91843" y1="94659" x2="99040" y2="29575"/>
                        <a14:foregroundMark x1="95106" y1="7122" x2="90019" y2="55391"/>
                        <a14:foregroundMark x1="13340" y1="3165" x2="73608" y2="9100"/>
                        <a14:foregroundMark x1="72937" y1="5935" x2="82246" y2="5935"/>
                        <a14:foregroundMark x1="82246" y1="5935" x2="92994" y2="5539"/>
                        <a14:foregroundMark x1="4031" y1="4550" x2="4319" y2="11672"/>
                        <a14:foregroundMark x1="6142" y1="81899" x2="6334" y2="97725"/>
                        <a14:foregroundMark x1="9309" y1="97725" x2="30518" y2="99407"/>
                        <a14:foregroundMark x1="22169" y1="89416" x2="22169" y2="89416"/>
                        <a14:foregroundMark x1="18330" y1="90999" x2="22553" y2="91098"/>
                        <a14:foregroundMark x1="31094" y1="91098" x2="47697" y2="89911"/>
                        <a14:foregroundMark x1="47697" y1="89911" x2="64587" y2="90010"/>
                        <a14:foregroundMark x1="64587" y1="90010" x2="80326" y2="88823"/>
                        <a14:foregroundMark x1="91459" y1="90801" x2="74088" y2="92483"/>
                        <a14:foregroundMark x1="74088" y1="92483" x2="74088" y2="92483"/>
                        <a14:foregroundMark x1="52303" y1="97230" x2="70729" y2="97527"/>
                        <a14:foregroundMark x1="70729" y1="97527" x2="81862" y2="97428"/>
                        <a14:foregroundMark x1="86756" y1="81306" x2="47889" y2="77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182812"/>
            <a:ext cx="1598331" cy="155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hermostaten - betaalbaarverwarmen.be">
            <a:extLst>
              <a:ext uri="{FF2B5EF4-FFF2-40B4-BE49-F238E27FC236}">
                <a16:creationId xmlns:a16="http://schemas.microsoft.com/office/drawing/2014/main" id="{C3600619-A5BB-33D7-47FF-89E5F0831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68" b="99407" l="4031" r="98560">
                        <a14:foregroundMark x1="7102" y1="10584" x2="5662" y2="82394"/>
                        <a14:foregroundMark x1="7678" y1="91494" x2="51536" y2="96736"/>
                        <a14:foregroundMark x1="18426" y1="75569" x2="63148" y2="89911"/>
                        <a14:foregroundMark x1="63148" y1="89911" x2="63148" y2="89911"/>
                        <a14:foregroundMark x1="91843" y1="94659" x2="99040" y2="29575"/>
                        <a14:foregroundMark x1="95106" y1="7122" x2="90019" y2="55391"/>
                        <a14:foregroundMark x1="13340" y1="3165" x2="73608" y2="9100"/>
                        <a14:foregroundMark x1="72937" y1="5935" x2="82246" y2="5935"/>
                        <a14:foregroundMark x1="82246" y1="5935" x2="92994" y2="5539"/>
                        <a14:foregroundMark x1="4031" y1="4550" x2="4319" y2="11672"/>
                        <a14:foregroundMark x1="6142" y1="81899" x2="6334" y2="97725"/>
                        <a14:foregroundMark x1="9309" y1="97725" x2="30518" y2="99407"/>
                        <a14:foregroundMark x1="22169" y1="89416" x2="22169" y2="89416"/>
                        <a14:foregroundMark x1="18330" y1="90999" x2="22553" y2="91098"/>
                        <a14:foregroundMark x1="31094" y1="91098" x2="47697" y2="89911"/>
                        <a14:foregroundMark x1="47697" y1="89911" x2="64587" y2="90010"/>
                        <a14:foregroundMark x1="64587" y1="90010" x2="80326" y2="88823"/>
                        <a14:foregroundMark x1="91459" y1="90801" x2="74088" y2="92483"/>
                        <a14:foregroundMark x1="74088" y1="92483" x2="74088" y2="92483"/>
                        <a14:foregroundMark x1="52303" y1="97230" x2="70729" y2="97527"/>
                        <a14:foregroundMark x1="70729" y1="97527" x2="81862" y2="97428"/>
                        <a14:foregroundMark x1="86756" y1="81306" x2="47889" y2="77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59" t="39809" r="71432" b="43026"/>
          <a:stretch/>
        </p:blipFill>
        <p:spPr bwMode="auto">
          <a:xfrm>
            <a:off x="8516788" y="5754471"/>
            <a:ext cx="138262" cy="34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hermostaten - betaalbaarverwarmen.be">
            <a:extLst>
              <a:ext uri="{FF2B5EF4-FFF2-40B4-BE49-F238E27FC236}">
                <a16:creationId xmlns:a16="http://schemas.microsoft.com/office/drawing/2014/main" id="{6B5AAF14-AABE-DB5B-8E01-912AFD759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68" b="99407" l="4031" r="98560">
                        <a14:foregroundMark x1="7102" y1="10584" x2="5662" y2="82394"/>
                        <a14:foregroundMark x1="7678" y1="91494" x2="51536" y2="96736"/>
                        <a14:foregroundMark x1="18426" y1="75569" x2="63148" y2="89911"/>
                        <a14:foregroundMark x1="63148" y1="89911" x2="63148" y2="89911"/>
                        <a14:foregroundMark x1="91843" y1="94659" x2="99040" y2="29575"/>
                        <a14:foregroundMark x1="95106" y1="7122" x2="90019" y2="55391"/>
                        <a14:foregroundMark x1="13340" y1="3165" x2="73608" y2="9100"/>
                        <a14:foregroundMark x1="72937" y1="5935" x2="82246" y2="5935"/>
                        <a14:foregroundMark x1="82246" y1="5935" x2="92994" y2="5539"/>
                        <a14:foregroundMark x1="4031" y1="4550" x2="4319" y2="11672"/>
                        <a14:foregroundMark x1="6142" y1="81899" x2="6334" y2="97725"/>
                        <a14:foregroundMark x1="9309" y1="97725" x2="30518" y2="99407"/>
                        <a14:foregroundMark x1="22169" y1="89416" x2="22169" y2="89416"/>
                        <a14:foregroundMark x1="18330" y1="90999" x2="22553" y2="91098"/>
                        <a14:foregroundMark x1="31094" y1="91098" x2="47697" y2="89911"/>
                        <a14:foregroundMark x1="47697" y1="89911" x2="64587" y2="90010"/>
                        <a14:foregroundMark x1="64587" y1="90010" x2="80326" y2="88823"/>
                        <a14:foregroundMark x1="91459" y1="90801" x2="74088" y2="92483"/>
                        <a14:foregroundMark x1="74088" y1="92483" x2="74088" y2="92483"/>
                        <a14:foregroundMark x1="52303" y1="97230" x2="70729" y2="97527"/>
                        <a14:foregroundMark x1="70729" y1="97527" x2="81862" y2="97428"/>
                        <a14:foregroundMark x1="86756" y1="81306" x2="47889" y2="77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59" t="39809" r="71432" b="43026"/>
          <a:stretch/>
        </p:blipFill>
        <p:spPr bwMode="auto">
          <a:xfrm>
            <a:off x="8624738" y="5756212"/>
            <a:ext cx="138262" cy="34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ermostaten - betaalbaarverwarmen.be">
            <a:extLst>
              <a:ext uri="{FF2B5EF4-FFF2-40B4-BE49-F238E27FC236}">
                <a16:creationId xmlns:a16="http://schemas.microsoft.com/office/drawing/2014/main" id="{51307326-83E6-1A66-CF33-C3202E9AB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68" b="99407" l="4031" r="98560">
                        <a14:foregroundMark x1="7102" y1="10584" x2="5662" y2="82394"/>
                        <a14:foregroundMark x1="7678" y1="91494" x2="51536" y2="96736"/>
                        <a14:foregroundMark x1="18426" y1="75569" x2="63148" y2="89911"/>
                        <a14:foregroundMark x1="63148" y1="89911" x2="63148" y2="89911"/>
                        <a14:foregroundMark x1="91843" y1="94659" x2="99040" y2="29575"/>
                        <a14:foregroundMark x1="95106" y1="7122" x2="90019" y2="55391"/>
                        <a14:foregroundMark x1="13340" y1="3165" x2="73608" y2="9100"/>
                        <a14:foregroundMark x1="72937" y1="5935" x2="82246" y2="5935"/>
                        <a14:foregroundMark x1="82246" y1="5935" x2="92994" y2="5539"/>
                        <a14:foregroundMark x1="4031" y1="4550" x2="4319" y2="11672"/>
                        <a14:foregroundMark x1="6142" y1="81899" x2="6334" y2="97725"/>
                        <a14:foregroundMark x1="9309" y1="97725" x2="30518" y2="99407"/>
                        <a14:foregroundMark x1="22169" y1="89416" x2="22169" y2="89416"/>
                        <a14:foregroundMark x1="18330" y1="90999" x2="22553" y2="91098"/>
                        <a14:foregroundMark x1="31094" y1="91098" x2="47697" y2="89911"/>
                        <a14:foregroundMark x1="47697" y1="89911" x2="64587" y2="90010"/>
                        <a14:foregroundMark x1="64587" y1="90010" x2="80326" y2="88823"/>
                        <a14:foregroundMark x1="91459" y1="90801" x2="74088" y2="92483"/>
                        <a14:foregroundMark x1="74088" y1="92483" x2="74088" y2="92483"/>
                        <a14:foregroundMark x1="52303" y1="97230" x2="70729" y2="97527"/>
                        <a14:foregroundMark x1="70729" y1="97527" x2="81862" y2="97428"/>
                        <a14:foregroundMark x1="86756" y1="81306" x2="47889" y2="77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59" t="42281" r="72903" b="43026"/>
          <a:stretch/>
        </p:blipFill>
        <p:spPr bwMode="auto">
          <a:xfrm>
            <a:off x="8763000" y="5803899"/>
            <a:ext cx="107950" cy="2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6 stappen om je diepvriezer te ontdooien">
            <a:extLst>
              <a:ext uri="{FF2B5EF4-FFF2-40B4-BE49-F238E27FC236}">
                <a16:creationId xmlns:a16="http://schemas.microsoft.com/office/drawing/2014/main" id="{3F3A75BC-E75E-1D80-44E4-B350F6E38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289" y="2202198"/>
            <a:ext cx="1636538" cy="131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0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67000" y="1825625"/>
            <a:ext cx="86868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6804F"/>
                </a:solidFill>
                <a:latin typeface="Bahnschrift SemiBold SemiConden" panose="020B0502040204020203" pitchFamily="34" charset="0"/>
              </a:rPr>
              <a:t>A - Ontdooi de ijslaag in je diepvries</a:t>
            </a:r>
          </a:p>
        </p:txBody>
      </p:sp>
      <p:pic>
        <p:nvPicPr>
          <p:cNvPr id="2050" name="Picture 2" descr="Vriezer ontdooien: hoe doe je dat? | infobron.nl">
            <a:extLst>
              <a:ext uri="{FF2B5EF4-FFF2-40B4-BE49-F238E27FC236}">
                <a16:creationId xmlns:a16="http://schemas.microsoft.com/office/drawing/2014/main" id="{4A71B642-7683-C9D9-A182-536676CDD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r="6822"/>
          <a:stretch/>
        </p:blipFill>
        <p:spPr bwMode="auto">
          <a:xfrm>
            <a:off x="9276214" y="734429"/>
            <a:ext cx="1941894" cy="149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83B807FA-A283-0C86-7F94-B6FB32EFD4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28" b="97365" l="31055" r="68555">
                        <a14:foregroundMark x1="35840" y1="10249" x2="35351" y2="10763"/>
                        <a14:foregroundMark x1="65723" y1="11274" x2="64453" y2="10249"/>
                        <a14:foregroundMark x1="64355" y1="10102" x2="61133" y2="9663"/>
                        <a14:foregroundMark x1="66211" y1="12445" x2="66211" y2="16691"/>
                        <a14:foregroundMark x1="64453" y1="9810" x2="44727" y2="8053"/>
                        <a14:foregroundMark x1="36621" y1="10688" x2="40625" y2="9224"/>
                        <a14:foregroundMark x1="45117" y1="8931" x2="37695" y2="9663"/>
                        <a14:foregroundMark x1="34082" y1="11859" x2="31738" y2="28990"/>
                        <a14:foregroundMark x1="32813" y1="19473" x2="34863" y2="50952"/>
                        <a14:foregroundMark x1="34668" y1="71889" x2="34668" y2="86384"/>
                        <a14:foregroundMark x1="34375" y1="85652" x2="34668" y2="47145"/>
                        <a14:foregroundMark x1="34473" y1="90044" x2="53223" y2="92826"/>
                        <a14:foregroundMark x1="36230" y1="89751" x2="56152" y2="89019"/>
                        <a14:foregroundMark x1="40039" y1="93411" x2="51367" y2="94436"/>
                        <a14:foregroundMark x1="51367" y1="94436" x2="59668" y2="94436"/>
                        <a14:foregroundMark x1="62988" y1="92387" x2="57617" y2="95168"/>
                        <a14:foregroundMark x1="64844" y1="90337" x2="64648" y2="97365"/>
                        <a14:foregroundMark x1="64844" y1="90337" x2="56152" y2="95168"/>
                        <a14:foregroundMark x1="56152" y1="95168" x2="53711" y2="95168"/>
                        <a14:foregroundMark x1="52246" y1="95168" x2="63867" y2="95022"/>
                        <a14:foregroundMark x1="63867" y1="95022" x2="65820" y2="95022"/>
                        <a14:foregroundMark x1="65430" y1="93997" x2="66992" y2="75842"/>
                        <a14:foregroundMark x1="66602" y1="72474" x2="66895" y2="41581"/>
                        <a14:foregroundMark x1="65039" y1="67643" x2="65332" y2="80381"/>
                        <a14:foregroundMark x1="65332" y1="80381" x2="65820" y2="77599"/>
                        <a14:foregroundMark x1="66113" y1="73060" x2="66113" y2="78038"/>
                        <a14:foregroundMark x1="61035" y1="45095" x2="61035" y2="70717"/>
                        <a14:foregroundMark x1="34766" y1="86237" x2="35254" y2="95900"/>
                        <a14:foregroundMark x1="35645" y1="95608" x2="43945" y2="94436"/>
                        <a14:foregroundMark x1="43945" y1="94436" x2="44434" y2="94436"/>
                        <a14:foregroundMark x1="52246" y1="95900" x2="43262" y2="96633"/>
                        <a14:foregroundMark x1="43262" y1="96633" x2="43262" y2="96633"/>
                        <a14:foregroundMark x1="36523" y1="96193" x2="42578" y2="95168"/>
                        <a14:foregroundMark x1="34277" y1="82870" x2="34375" y2="96633"/>
                        <a14:foregroundMark x1="34375" y1="96633" x2="34375" y2="96633"/>
                        <a14:foregroundMark x1="34277" y1="91654" x2="34668" y2="94729"/>
                        <a14:foregroundMark x1="35840" y1="95754" x2="60840" y2="95315"/>
                        <a14:foregroundMark x1="60840" y1="95315" x2="66504" y2="95315"/>
                        <a14:foregroundMark x1="65918" y1="94436" x2="65918" y2="88726"/>
                        <a14:foregroundMark x1="66113" y1="40996" x2="66895" y2="18302"/>
                        <a14:foregroundMark x1="35840" y1="9810" x2="40039" y2="8053"/>
                        <a14:foregroundMark x1="34375" y1="11274" x2="38086" y2="7906"/>
                        <a14:foregroundMark x1="65234" y1="11859" x2="60352" y2="8931"/>
                        <a14:foregroundMark x1="64746" y1="10542" x2="60645" y2="9078"/>
                        <a14:foregroundMark x1="66113" y1="10542" x2="61133" y2="8931"/>
                        <a14:foregroundMark x1="65137" y1="10542" x2="62988" y2="8053"/>
                        <a14:foregroundMark x1="65039" y1="10102" x2="65137" y2="9078"/>
                        <a14:foregroundMark x1="65137" y1="9078" x2="62109" y2="9078"/>
                        <a14:foregroundMark x1="35156" y1="10249" x2="36523" y2="8346"/>
                        <a14:foregroundMark x1="35657" y1="14056" x2="35547" y2="14495"/>
                        <a14:foregroundMark x1="37012" y1="8638" x2="36132" y2="12157"/>
                        <a14:foregroundMark x1="35254" y1="37628" x2="35254" y2="37628"/>
                        <a14:foregroundMark x1="36719" y1="37921" x2="38574" y2="37775"/>
                        <a14:foregroundMark x1="40625" y1="37921" x2="42480" y2="37921"/>
                        <a14:foregroundMark x1="45117" y1="38360" x2="45996" y2="38360"/>
                        <a14:foregroundMark x1="49219" y1="38214" x2="51367" y2="38214"/>
                        <a14:foregroundMark x1="53516" y1="38360" x2="55957" y2="38946"/>
                        <a14:foregroundMark x1="59082" y1="38214" x2="62109" y2="38214"/>
                        <a14:foregroundMark x1="62793" y1="38214" x2="62793" y2="38214"/>
                        <a14:foregroundMark x1="34375" y1="46120" x2="35938" y2="77306"/>
                        <a14:foregroundMark x1="34082" y1="57101" x2="35547" y2="73792"/>
                        <a14:foregroundMark x1="34277" y1="43192" x2="34863" y2="57833"/>
                        <a14:foregroundMark x1="35059" y1="49927" x2="33789" y2="59736"/>
                        <a14:foregroundMark x1="33789" y1="45388" x2="34668" y2="58712"/>
                        <a14:foregroundMark x1="34277" y1="41435" x2="34863" y2="83016"/>
                        <a14:foregroundMark x1="33789" y1="57101" x2="33594" y2="80673"/>
                        <a14:foregroundMark x1="34473" y1="64275" x2="33203" y2="85066"/>
                        <a14:foregroundMark x1="32910" y1="49195" x2="32910" y2="79649"/>
                        <a14:foregroundMark x1="34082" y1="43631" x2="33594" y2="76135"/>
                        <a14:foregroundMark x1="33594" y1="76135" x2="33398" y2="76574"/>
                        <a14:foregroundMark x1="61426" y1="9517" x2="55078" y2="7906"/>
                        <a14:foregroundMark x1="61035" y1="8931" x2="55566" y2="7906"/>
                        <a14:foregroundMark x1="63281" y1="7028" x2="43750" y2="7321"/>
                        <a14:foregroundMark x1="33594" y1="7906" x2="58398" y2="9078"/>
                        <a14:foregroundMark x1="65234" y1="9078" x2="68555" y2="9517"/>
                        <a14:foregroundMark x1="61523" y1="8053" x2="67773" y2="10688"/>
                        <a14:foregroundMark x1="45605" y1="7906" x2="35547" y2="8638"/>
                        <a14:foregroundMark x1="35547" y1="8638" x2="35156" y2="9078"/>
                        <a14:foregroundMark x1="33984" y1="10835" x2="31055" y2="51391"/>
                        <a14:foregroundMark x1="33984" y1="28551" x2="33301" y2="44363"/>
                        <a14:foregroundMark x1="33301" y1="44363" x2="33301" y2="44363"/>
                        <a14:foregroundMark x1="66602" y1="84773" x2="66211" y2="54319"/>
                        <a14:foregroundMark x1="66211" y1="54319" x2="66211" y2="54319"/>
                        <a14:foregroundMark x1="66211" y1="49927" x2="68164" y2="27965"/>
                        <a14:foregroundMark x1="66699" y1="34993" x2="67578" y2="22840"/>
                        <a14:foregroundMark x1="67578" y1="16837" x2="66992" y2="26061"/>
                        <a14:backgroundMark x1="42969" y1="25622" x2="50781" y2="23865"/>
                        <a14:backgroundMark x1="39941" y1="16398" x2="51855" y2="19619"/>
                        <a14:backgroundMark x1="51074" y1="15081" x2="59082" y2="17277"/>
                        <a14:backgroundMark x1="36133" y1="14056" x2="36133" y2="14056"/>
                        <a14:backgroundMark x1="36621" y1="13031" x2="35645" y2="13616"/>
                        <a14:backgroundMark x1="36133" y1="14641" x2="36133" y2="14641"/>
                      </a14:backgroundRemoval>
                    </a14:imgEffect>
                  </a14:imgLayer>
                </a14:imgProps>
              </a:ext>
            </a:extLst>
          </a:blip>
          <a:srcRect l="33963" t="8370" r="33567" b="4019"/>
          <a:stretch/>
        </p:blipFill>
        <p:spPr>
          <a:xfrm>
            <a:off x="9231098" y="650727"/>
            <a:ext cx="2034395" cy="3654793"/>
          </a:xfrm>
          <a:prstGeom prst="roundRect">
            <a:avLst>
              <a:gd name="adj" fmla="val 9721"/>
            </a:avLst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1EC091-2FD5-F1FB-3971-CDBD3B59D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298309"/>
            <a:ext cx="9055100" cy="1233488"/>
          </a:xfrm>
        </p:spPr>
        <p:txBody>
          <a:bodyPr/>
          <a:lstStyle/>
          <a:p>
            <a:r>
              <a:rPr lang="nl-NL">
                <a:solidFill>
                  <a:srgbClr val="002060"/>
                </a:solidFill>
                <a:latin typeface="Bahnschrift SemiBold SemiConden" panose="020B0502040204020203" pitchFamily="34" charset="0"/>
              </a:rPr>
              <a:t>JUISTE ANTWOORD: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51430FF-C0DD-DC55-00B7-B478965A8A82}"/>
              </a:ext>
            </a:extLst>
          </p:cNvPr>
          <p:cNvSpPr/>
          <p:nvPr/>
        </p:nvSpPr>
        <p:spPr>
          <a:xfrm>
            <a:off x="0" y="0"/>
            <a:ext cx="1851146" cy="179832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B08757D6-3D1B-5E9A-9960-B7440F8CD429}"/>
              </a:ext>
            </a:extLst>
          </p:cNvPr>
          <p:cNvGrpSpPr/>
          <p:nvPr/>
        </p:nvGrpSpPr>
        <p:grpSpPr>
          <a:xfrm>
            <a:off x="0" y="1798320"/>
            <a:ext cx="1851146" cy="1798320"/>
            <a:chOff x="0" y="0"/>
            <a:chExt cx="812800" cy="812800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EFED35-87A8-2396-30B7-B0EF76A3151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93592E77-02F0-C372-9E75-3C2674A59BE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4" name="Picture 2" descr="Afbeelding met gitaar, zwart-wit&#10;&#10;Automatisch gegenereerde beschrijving">
            <a:extLst>
              <a:ext uri="{FF2B5EF4-FFF2-40B4-BE49-F238E27FC236}">
                <a16:creationId xmlns:a16="http://schemas.microsoft.com/office/drawing/2014/main" id="{9BC6BFA1-D0DF-3C32-316C-8A28423EB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" y="-28495"/>
            <a:ext cx="1724080" cy="18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23FE460-65E7-9C72-6C9D-62EC9C9A5D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1" y="2049975"/>
            <a:ext cx="1607984" cy="4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62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838200" y="528803"/>
            <a:ext cx="70604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500" dirty="0">
                <a:latin typeface="Bahnschrift SemiBold SemiConden"/>
              </a:rPr>
              <a:t>Als je verhuist, moet je de meterstanden van gas, elektriciteit en water doorgeven. </a:t>
            </a:r>
          </a:p>
          <a:p>
            <a:r>
              <a:rPr lang="nl-NL" dirty="0">
                <a:latin typeface="Bahnschrift SemiBold SemiConden"/>
              </a:rPr>
              <a:t>Via welk document doe je dat?</a:t>
            </a:r>
            <a:endParaRPr lang="nl-BE" dirty="0">
              <a:latin typeface="Bahnschrift SemiBold SemiConden" panose="020B0502040204020203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0899484-4C11-12C0-9C89-B6890E3C2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19" y="2125997"/>
            <a:ext cx="2170981" cy="2880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2DC6C32-A456-72C8-1B95-B99FAAC2F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706" y="2178785"/>
            <a:ext cx="2178948" cy="288000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AC6FC2C-19B3-D32D-3052-A8CB6CDA6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721" y="2152097"/>
            <a:ext cx="2205958" cy="2880000"/>
          </a:xfrm>
          <a:prstGeom prst="rect">
            <a:avLst/>
          </a:prstGeom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id="{CBCB6AE1-4A29-0259-C870-F62594FA0DB5}"/>
              </a:ext>
            </a:extLst>
          </p:cNvPr>
          <p:cNvGrpSpPr/>
          <p:nvPr/>
        </p:nvGrpSpPr>
        <p:grpSpPr>
          <a:xfrm>
            <a:off x="7620000" y="0"/>
            <a:ext cx="2286000" cy="2286000"/>
            <a:chOff x="0" y="0"/>
            <a:chExt cx="812800" cy="812800"/>
          </a:xfrm>
        </p:grpSpPr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26FAC341-D5E9-E88C-8D81-D94626544FD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13CA20B3-68FF-F494-2664-83A691593A1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10" name="Freeform 4">
            <a:extLst>
              <a:ext uri="{FF2B5EF4-FFF2-40B4-BE49-F238E27FC236}">
                <a16:creationId xmlns:a16="http://schemas.microsoft.com/office/drawing/2014/main" id="{9B3F6BF5-CEE5-F430-2ED2-C8E244041095}"/>
              </a:ext>
            </a:extLst>
          </p:cNvPr>
          <p:cNvSpPr/>
          <p:nvPr/>
        </p:nvSpPr>
        <p:spPr>
          <a:xfrm>
            <a:off x="9906000" y="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37B2C5"/>
          </a:solidFill>
        </p:spPr>
        <p:txBody>
          <a:bodyPr/>
          <a:lstStyle/>
          <a:p>
            <a:endParaRPr lang="nl-BE" sz="1200"/>
          </a:p>
        </p:txBody>
      </p:sp>
      <p:grpSp>
        <p:nvGrpSpPr>
          <p:cNvPr id="19" name="Group 6">
            <a:extLst>
              <a:ext uri="{FF2B5EF4-FFF2-40B4-BE49-F238E27FC236}">
                <a16:creationId xmlns:a16="http://schemas.microsoft.com/office/drawing/2014/main" id="{3B9B3946-F263-A889-B82A-29C82FC36A11}"/>
              </a:ext>
            </a:extLst>
          </p:cNvPr>
          <p:cNvGrpSpPr/>
          <p:nvPr/>
        </p:nvGrpSpPr>
        <p:grpSpPr>
          <a:xfrm>
            <a:off x="9906000" y="2286000"/>
            <a:ext cx="2286000" cy="2286000"/>
            <a:chOff x="0" y="0"/>
            <a:chExt cx="812800" cy="812800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44B65ED-B4EC-555B-E031-2CE2D949D84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6804F"/>
            </a:solidFill>
          </p:spPr>
          <p:txBody>
            <a:bodyPr/>
            <a:lstStyle/>
            <a:p>
              <a:endParaRPr lang="nl-BE" sz="1200"/>
            </a:p>
          </p:txBody>
        </p:sp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E014E00B-5549-6047-FEAC-867960CB4D3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5" name="Afbeelding 24" descr="Afbeelding met Graphics, Kleurrijkheid, kunst, driehoek&#10;&#10;Automatisch gegenereerde beschrijving">
            <a:extLst>
              <a:ext uri="{FF2B5EF4-FFF2-40B4-BE49-F238E27FC236}">
                <a16:creationId xmlns:a16="http://schemas.microsoft.com/office/drawing/2014/main" id="{AC2058F0-EDDD-41A5-607A-CB933946A1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61" y="82025"/>
            <a:ext cx="2193105" cy="2150103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3B3B60E4-00D2-D4DB-28E1-BF81950EE1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8074" y="5085969"/>
            <a:ext cx="1726499" cy="14110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6A67E16-AB41-9F95-A91A-E77D5BF378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25" y1="61682" x2="6947" y2="61682"/>
                        <a14:foregroundMark x1="4205" y1="85358" x2="7495" y2="78816"/>
                        <a14:foregroundMark x1="94698" y1="25234" x2="97715" y2="18692"/>
                        <a14:foregroundMark x1="9872" y1="69159" x2="9872" y2="69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27" y="2729175"/>
            <a:ext cx="1851146" cy="543433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0CAE86F9-007E-DFBD-3966-91061B88DAEF}"/>
              </a:ext>
            </a:extLst>
          </p:cNvPr>
          <p:cNvSpPr txBox="1"/>
          <p:nvPr/>
        </p:nvSpPr>
        <p:spPr>
          <a:xfrm>
            <a:off x="872533" y="4572000"/>
            <a:ext cx="728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663075"/>
                </a:solidFill>
              </a:rPr>
              <a:t>A		   B			C</a:t>
            </a:r>
          </a:p>
        </p:txBody>
      </p:sp>
    </p:spTree>
    <p:extLst>
      <p:ext uri="{BB962C8B-B14F-4D97-AF65-F5344CB8AC3E}">
        <p14:creationId xmlns:p14="http://schemas.microsoft.com/office/powerpoint/2010/main" val="5388435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3B0D89396BF748B9B2CD89FD8F23DB" ma:contentTypeVersion="18" ma:contentTypeDescription="Een nieuw document maken." ma:contentTypeScope="" ma:versionID="f60ceab07d0db8e6fdb96b3ae4f68ae9">
  <xsd:schema xmlns:xsd="http://www.w3.org/2001/XMLSchema" xmlns:xs="http://www.w3.org/2001/XMLSchema" xmlns:p="http://schemas.microsoft.com/office/2006/metadata/properties" xmlns:ns2="813b63b3-5012-4bd5-934a-ee5f817737f2" xmlns:ns3="342fca58-daca-4862-a11d-a99b0ba6b04b" xmlns:ns4="ac608680-abeb-41e1-9853-c377b6818060" targetNamespace="http://schemas.microsoft.com/office/2006/metadata/properties" ma:root="true" ma:fieldsID="2e445509d25c015462ac6e1a8db244bd" ns2:_="" ns3:_="" ns4:_="">
    <xsd:import namespace="813b63b3-5012-4bd5-934a-ee5f817737f2"/>
    <xsd:import namespace="342fca58-daca-4862-a11d-a99b0ba6b04b"/>
    <xsd:import namespace="ac608680-abeb-41e1-9853-c377b68180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3b63b3-5012-4bd5-934a-ee5f817737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34820d0-bd5b-4a11-9ac8-8874aa2eb6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fca58-daca-4862-a11d-a99b0ba6b04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08680-abeb-41e1-9853-c377b681806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2ab27be-e2a2-4963-8912-711b679c3963}" ma:internalName="TaxCatchAll" ma:showField="CatchAllData" ma:web="342fca58-daca-4862-a11d-a99b0ba6b0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608680-abeb-41e1-9853-c377b6818060" xsi:nil="true"/>
    <lcf76f155ced4ddcb4097134ff3c332f xmlns="813b63b3-5012-4bd5-934a-ee5f817737f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7FF490-6597-4921-9D17-40CA4D5C13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676667-D73B-48DF-9FB2-E09A3E725F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3b63b3-5012-4bd5-934a-ee5f817737f2"/>
    <ds:schemaRef ds:uri="342fca58-daca-4862-a11d-a99b0ba6b04b"/>
    <ds:schemaRef ds:uri="ac608680-abeb-41e1-9853-c377b68180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28CF73-0FB5-480B-A6B1-5D07F1BE71AB}">
  <ds:schemaRefs>
    <ds:schemaRef ds:uri="342fca58-daca-4862-a11d-a99b0ba6b04b"/>
    <ds:schemaRef ds:uri="813b63b3-5012-4bd5-934a-ee5f817737f2"/>
    <ds:schemaRef ds:uri="ac608680-abeb-41e1-9853-c377b68180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</TotalTime>
  <Words>768</Words>
  <Application>Microsoft Office PowerPoint</Application>
  <PresentationFormat>Breedbeeld</PresentationFormat>
  <Paragraphs>127</Paragraphs>
  <Slides>31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7" baseType="lpstr">
      <vt:lpstr>Arial</vt:lpstr>
      <vt:lpstr>Bahnschrift SemiBold SemiConden</vt:lpstr>
      <vt:lpstr>Calibri</vt:lpstr>
      <vt:lpstr>Calibri Light</vt:lpstr>
      <vt:lpstr>Open Sans</vt:lpstr>
      <vt:lpstr>Kantoorthema</vt:lpstr>
      <vt:lpstr>PowerPoint-presentatie</vt:lpstr>
      <vt:lpstr>Waarvoor verbruik je het meeste water?</vt:lpstr>
      <vt:lpstr>JUISTE ANTWOORD:</vt:lpstr>
      <vt:lpstr>Met welke tip kan je water besparen?</vt:lpstr>
      <vt:lpstr>JUISTE ANTWOORD:</vt:lpstr>
      <vt:lpstr>PowerPoint-presentatie</vt:lpstr>
      <vt:lpstr>PowerPoint-presentatie</vt:lpstr>
      <vt:lpstr>JUISTE ANTWOORD:</vt:lpstr>
      <vt:lpstr>PowerPoint-presentatie</vt:lpstr>
      <vt:lpstr>JUISTE ANTWOORD:</vt:lpstr>
      <vt:lpstr>PowerPoint-presentatie</vt:lpstr>
      <vt:lpstr>Welke lamp verbruikt het minst?</vt:lpstr>
      <vt:lpstr>JUISTE ANTWOORD:</vt:lpstr>
      <vt:lpstr>Wat is een voorschotfactuur?</vt:lpstr>
      <vt:lpstr>JUISTE ANTWOORD:</vt:lpstr>
      <vt:lpstr>Welke installatie verbruikt het meest energie?</vt:lpstr>
      <vt:lpstr>JUISTE ANTWOORD:</vt:lpstr>
      <vt:lpstr>Hoe kan je sluipverbruik voorkomen?</vt:lpstr>
      <vt:lpstr>JUISTE ANTWOORD:</vt:lpstr>
      <vt:lpstr>Had jij alles juist? </vt:lpstr>
      <vt:lpstr>Stel: je gaat alleen wonen.  Hoe kies jij je energieleverancier?</vt:lpstr>
      <vt:lpstr>JUISTE ANTWOORD:</vt:lpstr>
      <vt:lpstr>Welke tip hoort bij de cartoon?</vt:lpstr>
      <vt:lpstr>JUISTE ANTWOORD:</vt:lpstr>
      <vt:lpstr>Welke tip hoort bij de cartoon?</vt:lpstr>
      <vt:lpstr>JUISTE ANTWOORD:</vt:lpstr>
      <vt:lpstr>Welke tip hoort bij de cartoon?</vt:lpstr>
      <vt:lpstr>JUISTE ANTWOORD:</vt:lpstr>
      <vt:lpstr>Welke tip hoort bij de cartoon?</vt:lpstr>
      <vt:lpstr>JUISTE ANTWOORD:</vt:lpstr>
      <vt:lpstr>EN DE WINNAAR IS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Lynn Devilder</dc:creator>
  <cp:lastModifiedBy>Femke Van Houwenhove</cp:lastModifiedBy>
  <cp:revision>5</cp:revision>
  <dcterms:created xsi:type="dcterms:W3CDTF">2022-03-18T12:05:21Z</dcterms:created>
  <dcterms:modified xsi:type="dcterms:W3CDTF">2024-06-05T13:04:05Z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0x010100DE3B0D89396BF748B9B2CD89FD8F23DB</vt:lpwstr>
  </property>
  <property fmtid="{D5CDD505-2E9C-101B-9397-08002B2CF9AE}" pid="3" name="MediaServiceImageTags">
    <vt:lpwstr/>
  </property>
</Properties>
</file>